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7" r:id="rId2"/>
    <p:sldId id="272" r:id="rId3"/>
    <p:sldId id="274" r:id="rId4"/>
    <p:sldId id="273" r:id="rId5"/>
    <p:sldId id="271" r:id="rId6"/>
    <p:sldId id="261" r:id="rId7"/>
    <p:sldId id="264" r:id="rId8"/>
    <p:sldId id="269" r:id="rId9"/>
    <p:sldId id="277" r:id="rId10"/>
    <p:sldId id="256" r:id="rId11"/>
    <p:sldId id="275" r:id="rId12"/>
    <p:sldId id="265" r:id="rId13"/>
    <p:sldId id="276" r:id="rId14"/>
    <p:sldId id="266" r:id="rId15"/>
    <p:sldId id="268" r:id="rId16"/>
    <p:sldId id="278" r:id="rId17"/>
    <p:sldId id="270" r:id="rId18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C1CA8F65-8946-4410-9607-6D31C1C9E277}">
          <p14:sldIdLst>
            <p14:sldId id="257"/>
            <p14:sldId id="272"/>
            <p14:sldId id="274"/>
            <p14:sldId id="273"/>
            <p14:sldId id="271"/>
            <p14:sldId id="261"/>
            <p14:sldId id="264"/>
            <p14:sldId id="269"/>
            <p14:sldId id="277"/>
            <p14:sldId id="256"/>
            <p14:sldId id="275"/>
            <p14:sldId id="265"/>
            <p14:sldId id="276"/>
            <p14:sldId id="266"/>
            <p14:sldId id="268"/>
            <p14:sldId id="278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6F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756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2E447-F799-424C-A1E9-D8120A5B3135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3FEDC-BC4F-4EBC-8F6C-A17E74251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956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3FEDC-BC4F-4EBC-8F6C-A17E7425192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972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3FEDC-BC4F-4EBC-8F6C-A17E7425192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271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3FEDC-BC4F-4EBC-8F6C-A17E7425192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290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3FEDC-BC4F-4EBC-8F6C-A17E7425192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909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3FEDC-BC4F-4EBC-8F6C-A17E7425192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804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87183" y="0"/>
            <a:ext cx="1956816" cy="53035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7852" y="236641"/>
            <a:ext cx="2988147" cy="11746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422148" y="161544"/>
            <a:ext cx="3202305" cy="256540"/>
          </a:xfrm>
          <a:custGeom>
            <a:avLst/>
            <a:gdLst/>
            <a:ahLst/>
            <a:cxnLst/>
            <a:rect l="l" t="t" r="r" b="b"/>
            <a:pathLst>
              <a:path w="3202304" h="256540">
                <a:moveTo>
                  <a:pt x="3201924" y="0"/>
                </a:moveTo>
                <a:lnTo>
                  <a:pt x="0" y="0"/>
                </a:lnTo>
                <a:lnTo>
                  <a:pt x="0" y="256032"/>
                </a:lnTo>
                <a:lnTo>
                  <a:pt x="3201924" y="256032"/>
                </a:lnTo>
                <a:lnTo>
                  <a:pt x="3201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71786" y="234694"/>
            <a:ext cx="107104" cy="9090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1528" y="257703"/>
            <a:ext cx="1209777" cy="45886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95510" y="246609"/>
            <a:ext cx="74535" cy="6776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80187" y="241180"/>
            <a:ext cx="91678" cy="77062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79263" y="244090"/>
            <a:ext cx="80704" cy="72557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2781122" y="242442"/>
            <a:ext cx="270510" cy="76200"/>
          </a:xfrm>
          <a:custGeom>
            <a:avLst/>
            <a:gdLst/>
            <a:ahLst/>
            <a:cxnLst/>
            <a:rect l="l" t="t" r="r" b="b"/>
            <a:pathLst>
              <a:path w="270510" h="76200">
                <a:moveTo>
                  <a:pt x="63322" y="69227"/>
                </a:moveTo>
                <a:lnTo>
                  <a:pt x="62903" y="65392"/>
                </a:lnTo>
                <a:lnTo>
                  <a:pt x="54952" y="6883"/>
                </a:lnTo>
                <a:lnTo>
                  <a:pt x="53136" y="5359"/>
                </a:lnTo>
                <a:lnTo>
                  <a:pt x="48564" y="5359"/>
                </a:lnTo>
                <a:lnTo>
                  <a:pt x="48564" y="927"/>
                </a:lnTo>
                <a:lnTo>
                  <a:pt x="47574" y="0"/>
                </a:lnTo>
                <a:lnTo>
                  <a:pt x="15748" y="0"/>
                </a:lnTo>
                <a:lnTo>
                  <a:pt x="14757" y="927"/>
                </a:lnTo>
                <a:lnTo>
                  <a:pt x="14757" y="5359"/>
                </a:lnTo>
                <a:lnTo>
                  <a:pt x="10185" y="5359"/>
                </a:lnTo>
                <a:lnTo>
                  <a:pt x="8356" y="6946"/>
                </a:lnTo>
                <a:lnTo>
                  <a:pt x="419" y="65392"/>
                </a:lnTo>
                <a:lnTo>
                  <a:pt x="0" y="69227"/>
                </a:lnTo>
                <a:lnTo>
                  <a:pt x="2032" y="70739"/>
                </a:lnTo>
                <a:lnTo>
                  <a:pt x="14757" y="70739"/>
                </a:lnTo>
                <a:lnTo>
                  <a:pt x="14757" y="75171"/>
                </a:lnTo>
                <a:lnTo>
                  <a:pt x="15748" y="76098"/>
                </a:lnTo>
                <a:lnTo>
                  <a:pt x="47574" y="76098"/>
                </a:lnTo>
                <a:lnTo>
                  <a:pt x="48564" y="75171"/>
                </a:lnTo>
                <a:lnTo>
                  <a:pt x="48564" y="70739"/>
                </a:lnTo>
                <a:lnTo>
                  <a:pt x="61277" y="70739"/>
                </a:lnTo>
                <a:lnTo>
                  <a:pt x="63322" y="69227"/>
                </a:lnTo>
                <a:close/>
              </a:path>
              <a:path w="270510" h="76200">
                <a:moveTo>
                  <a:pt x="244424" y="18186"/>
                </a:moveTo>
                <a:lnTo>
                  <a:pt x="231876" y="10312"/>
                </a:lnTo>
                <a:lnTo>
                  <a:pt x="217690" y="7708"/>
                </a:lnTo>
                <a:lnTo>
                  <a:pt x="203504" y="10312"/>
                </a:lnTo>
                <a:lnTo>
                  <a:pt x="191020" y="18110"/>
                </a:lnTo>
                <a:lnTo>
                  <a:pt x="182753" y="29857"/>
                </a:lnTo>
                <a:lnTo>
                  <a:pt x="179997" y="43205"/>
                </a:lnTo>
                <a:lnTo>
                  <a:pt x="182753" y="56553"/>
                </a:lnTo>
                <a:lnTo>
                  <a:pt x="191084" y="68364"/>
                </a:lnTo>
                <a:lnTo>
                  <a:pt x="244424" y="18186"/>
                </a:lnTo>
                <a:close/>
              </a:path>
              <a:path w="270510" h="76200">
                <a:moveTo>
                  <a:pt x="270040" y="32893"/>
                </a:moveTo>
                <a:lnTo>
                  <a:pt x="267284" y="19545"/>
                </a:lnTo>
                <a:lnTo>
                  <a:pt x="258902" y="7734"/>
                </a:lnTo>
                <a:lnTo>
                  <a:pt x="205562" y="57912"/>
                </a:lnTo>
                <a:lnTo>
                  <a:pt x="218122" y="65798"/>
                </a:lnTo>
                <a:lnTo>
                  <a:pt x="232308" y="68389"/>
                </a:lnTo>
                <a:lnTo>
                  <a:pt x="246494" y="65798"/>
                </a:lnTo>
                <a:lnTo>
                  <a:pt x="258978" y="57988"/>
                </a:lnTo>
                <a:lnTo>
                  <a:pt x="267284" y="46240"/>
                </a:lnTo>
                <a:lnTo>
                  <a:pt x="270040" y="328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95551" y="239133"/>
            <a:ext cx="87848" cy="82774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2133367" y="229217"/>
            <a:ext cx="0" cy="107314"/>
          </a:xfrm>
          <a:custGeom>
            <a:avLst/>
            <a:gdLst/>
            <a:ahLst/>
            <a:cxnLst/>
            <a:rect l="l" t="t" r="r" b="b"/>
            <a:pathLst>
              <a:path h="107314">
                <a:moveTo>
                  <a:pt x="0" y="107235"/>
                </a:moveTo>
                <a:lnTo>
                  <a:pt x="0" y="0"/>
                </a:lnTo>
              </a:path>
            </a:pathLst>
          </a:custGeom>
          <a:ln w="3175">
            <a:solidFill>
              <a:srgbClr val="242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2522220" y="229217"/>
            <a:ext cx="0" cy="107314"/>
          </a:xfrm>
          <a:custGeom>
            <a:avLst/>
            <a:gdLst/>
            <a:ahLst/>
            <a:cxnLst/>
            <a:rect l="l" t="t" r="r" b="b"/>
            <a:pathLst>
              <a:path h="107314">
                <a:moveTo>
                  <a:pt x="0" y="107235"/>
                </a:moveTo>
                <a:lnTo>
                  <a:pt x="0" y="0"/>
                </a:lnTo>
              </a:path>
            </a:pathLst>
          </a:custGeom>
          <a:ln w="3175">
            <a:solidFill>
              <a:srgbClr val="242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2911143" y="229218"/>
            <a:ext cx="0" cy="107314"/>
          </a:xfrm>
          <a:custGeom>
            <a:avLst/>
            <a:gdLst/>
            <a:ahLst/>
            <a:cxnLst/>
            <a:rect l="l" t="t" r="r" b="b"/>
            <a:pathLst>
              <a:path h="107314">
                <a:moveTo>
                  <a:pt x="0" y="107235"/>
                </a:moveTo>
                <a:lnTo>
                  <a:pt x="0" y="0"/>
                </a:lnTo>
              </a:path>
            </a:pathLst>
          </a:custGeom>
          <a:ln w="3175">
            <a:solidFill>
              <a:srgbClr val="242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716681" y="229218"/>
            <a:ext cx="0" cy="107314"/>
          </a:xfrm>
          <a:custGeom>
            <a:avLst/>
            <a:gdLst/>
            <a:ahLst/>
            <a:cxnLst/>
            <a:rect l="l" t="t" r="r" b="b"/>
            <a:pathLst>
              <a:path h="107314">
                <a:moveTo>
                  <a:pt x="0" y="107235"/>
                </a:moveTo>
                <a:lnTo>
                  <a:pt x="0" y="0"/>
                </a:lnTo>
              </a:path>
            </a:pathLst>
          </a:custGeom>
          <a:ln w="3175">
            <a:solidFill>
              <a:srgbClr val="242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3105604" y="229218"/>
            <a:ext cx="0" cy="107314"/>
          </a:xfrm>
          <a:custGeom>
            <a:avLst/>
            <a:gdLst/>
            <a:ahLst/>
            <a:cxnLst/>
            <a:rect l="l" t="t" r="r" b="b"/>
            <a:pathLst>
              <a:path h="107314">
                <a:moveTo>
                  <a:pt x="0" y="107235"/>
                </a:moveTo>
                <a:lnTo>
                  <a:pt x="0" y="0"/>
                </a:lnTo>
              </a:path>
            </a:pathLst>
          </a:custGeom>
          <a:ln w="3175">
            <a:solidFill>
              <a:srgbClr val="242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3299995" y="229219"/>
            <a:ext cx="0" cy="107314"/>
          </a:xfrm>
          <a:custGeom>
            <a:avLst/>
            <a:gdLst/>
            <a:ahLst/>
            <a:cxnLst/>
            <a:rect l="l" t="t" r="r" b="b"/>
            <a:pathLst>
              <a:path h="107314">
                <a:moveTo>
                  <a:pt x="0" y="107235"/>
                </a:moveTo>
                <a:lnTo>
                  <a:pt x="0" y="0"/>
                </a:lnTo>
              </a:path>
            </a:pathLst>
          </a:custGeom>
          <a:ln w="3175">
            <a:solidFill>
              <a:srgbClr val="242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2327828" y="229219"/>
            <a:ext cx="0" cy="107314"/>
          </a:xfrm>
          <a:custGeom>
            <a:avLst/>
            <a:gdLst/>
            <a:ahLst/>
            <a:cxnLst/>
            <a:rect l="l" t="t" r="r" b="b"/>
            <a:pathLst>
              <a:path h="107314">
                <a:moveTo>
                  <a:pt x="0" y="107235"/>
                </a:moveTo>
                <a:lnTo>
                  <a:pt x="0" y="0"/>
                </a:lnTo>
              </a:path>
            </a:pathLst>
          </a:custGeom>
          <a:ln w="3175">
            <a:solidFill>
              <a:srgbClr val="242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3347995" y="243632"/>
            <a:ext cx="86995" cy="67310"/>
          </a:xfrm>
          <a:custGeom>
            <a:avLst/>
            <a:gdLst/>
            <a:ahLst/>
            <a:cxnLst/>
            <a:rect l="l" t="t" r="r" b="b"/>
            <a:pathLst>
              <a:path w="86995" h="67310">
                <a:moveTo>
                  <a:pt x="42237" y="67302"/>
                </a:moveTo>
                <a:lnTo>
                  <a:pt x="0" y="67302"/>
                </a:lnTo>
                <a:lnTo>
                  <a:pt x="44767" y="0"/>
                </a:lnTo>
                <a:lnTo>
                  <a:pt x="86934" y="0"/>
                </a:lnTo>
                <a:lnTo>
                  <a:pt x="42237" y="673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bg object 3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64638" y="241054"/>
            <a:ext cx="77868" cy="7325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558" y="2164170"/>
            <a:ext cx="8048163" cy="297932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67728" y="81203"/>
            <a:ext cx="6811009" cy="353695"/>
          </a:xfrm>
          <a:custGeom>
            <a:avLst/>
            <a:gdLst/>
            <a:ahLst/>
            <a:cxnLst/>
            <a:rect l="l" t="t" r="r" b="b"/>
            <a:pathLst>
              <a:path w="6811009" h="353695">
                <a:moveTo>
                  <a:pt x="6810756" y="0"/>
                </a:moveTo>
                <a:lnTo>
                  <a:pt x="0" y="0"/>
                </a:lnTo>
                <a:lnTo>
                  <a:pt x="0" y="353567"/>
                </a:lnTo>
                <a:lnTo>
                  <a:pt x="6810756" y="353567"/>
                </a:lnTo>
                <a:lnTo>
                  <a:pt x="6810756" y="0"/>
                </a:lnTo>
                <a:close/>
              </a:path>
            </a:pathLst>
          </a:custGeom>
          <a:solidFill>
            <a:srgbClr val="6AA8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025" y="120321"/>
            <a:ext cx="8833949" cy="3181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hyperlink" Target="https://www.arkada39.com/" TargetMode="External"/><Relationship Id="rId18" Type="http://schemas.openxmlformats.org/officeDocument/2006/relationships/hyperlink" Target="http://jbi-1.ru/" TargetMode="External"/><Relationship Id="rId3" Type="http://schemas.openxmlformats.org/officeDocument/2006/relationships/image" Target="../media/image39.png"/><Relationship Id="rId21" Type="http://schemas.openxmlformats.org/officeDocument/2006/relationships/hyperlink" Target="http://&#1090;&#1077;&#1093;&#1085;&#1086;-&#1074;&#1099;&#1075;&#1086;&#1076;&#1072;.&#1088;&#1092;/" TargetMode="External"/><Relationship Id="rId7" Type="http://schemas.openxmlformats.org/officeDocument/2006/relationships/image" Target="../media/image52.png"/><Relationship Id="rId12" Type="http://schemas.openxmlformats.org/officeDocument/2006/relationships/image" Target="../media/image49.png"/><Relationship Id="rId17" Type="http://schemas.openxmlformats.org/officeDocument/2006/relationships/image" Target="../media/image58.jpeg"/><Relationship Id="rId2" Type="http://schemas.openxmlformats.org/officeDocument/2006/relationships/image" Target="../media/image11.jpeg"/><Relationship Id="rId16" Type="http://schemas.openxmlformats.org/officeDocument/2006/relationships/hyperlink" Target="https://irao-generation.ru/stations/kalinigradg/" TargetMode="External"/><Relationship Id="rId20" Type="http://schemas.openxmlformats.org/officeDocument/2006/relationships/hyperlink" Target="https://checko.ru/company/sk-ayaks-114392602231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48.png"/><Relationship Id="rId5" Type="http://schemas.openxmlformats.org/officeDocument/2006/relationships/image" Target="../media/image50.png"/><Relationship Id="rId15" Type="http://schemas.openxmlformats.org/officeDocument/2006/relationships/hyperlink" Target="https://sovetsk-teploseti.ru/" TargetMode="External"/><Relationship Id="rId10" Type="http://schemas.openxmlformats.org/officeDocument/2006/relationships/image" Target="../media/image46.png"/><Relationship Id="rId19" Type="http://schemas.openxmlformats.org/officeDocument/2006/relationships/hyperlink" Target="https://fpc.ru/" TargetMode="External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hyperlink" Target="https://rosseti-yantar.ru/" TargetMode="External"/><Relationship Id="rId2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46.png"/><Relationship Id="rId18" Type="http://schemas.openxmlformats.org/officeDocument/2006/relationships/hyperlink" Target="http://www.servispodveski.com/" TargetMode="External"/><Relationship Id="rId3" Type="http://schemas.openxmlformats.org/officeDocument/2006/relationships/hyperlink" Target="https://www.arkada39.com/o-nas" TargetMode="External"/><Relationship Id="rId21" Type="http://schemas.openxmlformats.org/officeDocument/2006/relationships/image" Target="../media/image11.jpe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16.png"/><Relationship Id="rId2" Type="http://schemas.openxmlformats.org/officeDocument/2006/relationships/hyperlink" Target="http://www.avtotor.ru/" TargetMode="External"/><Relationship Id="rId16" Type="http://schemas.openxmlformats.org/officeDocument/2006/relationships/image" Target="../media/image49.png"/><Relationship Id="rId20" Type="http://schemas.openxmlformats.org/officeDocument/2006/relationships/hyperlink" Target="https://checko.ru/company/rosseti-yantar-102390076483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53.png"/><Relationship Id="rId5" Type="http://schemas.openxmlformats.org/officeDocument/2006/relationships/hyperlink" Target="https://zachestnyibiznes.ru/company/ul/1023902004268_3911006468_OOO-FOROS" TargetMode="External"/><Relationship Id="rId15" Type="http://schemas.openxmlformats.org/officeDocument/2006/relationships/image" Target="../media/image48.png"/><Relationship Id="rId10" Type="http://schemas.openxmlformats.org/officeDocument/2006/relationships/image" Target="../media/image52.png"/><Relationship Id="rId19" Type="http://schemas.openxmlformats.org/officeDocument/2006/relationships/hyperlink" Target="http://mkpkaliningrad-gortrans.ru/" TargetMode="External"/><Relationship Id="rId4" Type="http://schemas.openxmlformats.org/officeDocument/2006/relationships/hyperlink" Target="https://www.rusprofile.ru/id/1717466" TargetMode="External"/><Relationship Id="rId9" Type="http://schemas.openxmlformats.org/officeDocument/2006/relationships/image" Target="../media/image51.png"/><Relationship Id="rId14" Type="http://schemas.openxmlformats.org/officeDocument/2006/relationships/image" Target="../media/image54.png"/><Relationship Id="rId22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49.png"/><Relationship Id="rId18" Type="http://schemas.openxmlformats.org/officeDocument/2006/relationships/image" Target="../media/image60.jpeg"/><Relationship Id="rId3" Type="http://schemas.openxmlformats.org/officeDocument/2006/relationships/image" Target="../media/image39.png"/><Relationship Id="rId21" Type="http://schemas.openxmlformats.org/officeDocument/2006/relationships/hyperlink" Target="https://exportv.ru/proizvoditel/timiryazevskiy-mpp.html#:~:text=%D0%9E%D1%84%D0%B8%D1%86%D0%B8%D0%B0%D0%BB%D1%8C%D0%BD%D1%8B%D0%B9%20%D0%B0%D0%B4%D1%80%D0%B5%D1%81%3A%20%D0%BF%D0%BE%D1%81.%20%D0%A2%D0%B8%D0%BC%D0%B8%D1%80%D1%8F%D0%B7%D0%B5%D0%B2%D0%BE%2C%20%D1%83%D0%BB.,%D1%80%D0%B0%D0%B1%D0%BE%D1%82%D1%8B%3A%2010%3A00%2D18%3A00%20%D0%9F%D0%BE%D0%BD%D0%B5%D0%B4%D0%B5%D0%BB%D1%8C%D0%BD%D0%B8%D0%BA%20%2D%20%D0%9F%D1%8F%D1%82%D0%BD%D0%B8%D1%86%D0%B0" TargetMode="External"/><Relationship Id="rId7" Type="http://schemas.openxmlformats.org/officeDocument/2006/relationships/image" Target="../media/image52.png"/><Relationship Id="rId12" Type="http://schemas.openxmlformats.org/officeDocument/2006/relationships/image" Target="../media/image48.png"/><Relationship Id="rId17" Type="http://schemas.openxmlformats.org/officeDocument/2006/relationships/hyperlink" Target="https://burenka39.ru/" TargetMode="External"/><Relationship Id="rId2" Type="http://schemas.openxmlformats.org/officeDocument/2006/relationships/image" Target="../media/image11.jpeg"/><Relationship Id="rId16" Type="http://schemas.openxmlformats.org/officeDocument/2006/relationships/hyperlink" Target="https://www.rusprofile.ru/id/11649631" TargetMode="External"/><Relationship Id="rId20" Type="http://schemas.openxmlformats.org/officeDocument/2006/relationships/hyperlink" Target="http://gusevmoloko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4.png"/><Relationship Id="rId5" Type="http://schemas.openxmlformats.org/officeDocument/2006/relationships/image" Target="../media/image50.png"/><Relationship Id="rId15" Type="http://schemas.openxmlformats.org/officeDocument/2006/relationships/hyperlink" Target="http://www.emp.su/" TargetMode="External"/><Relationship Id="rId23" Type="http://schemas.openxmlformats.org/officeDocument/2006/relationships/image" Target="../media/image16.png"/><Relationship Id="rId10" Type="http://schemas.openxmlformats.org/officeDocument/2006/relationships/image" Target="../media/image46.png"/><Relationship Id="rId19" Type="http://schemas.openxmlformats.org/officeDocument/2006/relationships/hyperlink" Target="https://zalfermer.ru/&#1054;&#1054;&#1054;" TargetMode="External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hyperlink" Target="http://www.aomoloko.com/" TargetMode="External"/><Relationship Id="rId22" Type="http://schemas.openxmlformats.org/officeDocument/2006/relationships/hyperlink" Target="https://zalesie.ru/directions/vet-research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4.png"/><Relationship Id="rId18" Type="http://schemas.openxmlformats.org/officeDocument/2006/relationships/image" Target="../media/image11.jpeg"/><Relationship Id="rId3" Type="http://schemas.openxmlformats.org/officeDocument/2006/relationships/hyperlink" Target="https://www.rusprofile.ru/id/1213900009971" TargetMode="External"/><Relationship Id="rId7" Type="http://schemas.openxmlformats.org/officeDocument/2006/relationships/image" Target="../media/image50.png"/><Relationship Id="rId12" Type="http://schemas.openxmlformats.org/officeDocument/2006/relationships/image" Target="../media/image46.png"/><Relationship Id="rId17" Type="http://schemas.openxmlformats.org/officeDocument/2006/relationships/hyperlink" Target="https://www.rusprofile.ru/id/11462953" TargetMode="External"/><Relationship Id="rId2" Type="http://schemas.openxmlformats.org/officeDocument/2006/relationships/hyperlink" Target="https://rusbread.ru/" TargetMode="External"/><Relationship Id="rId16" Type="http://schemas.openxmlformats.org/officeDocument/2006/relationships/hyperlink" Target="https://britannica.bitrix24.sit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hyperlink" Target="https://www.rusprofile.ru/id/14345" TargetMode="External"/><Relationship Id="rId10" Type="http://schemas.openxmlformats.org/officeDocument/2006/relationships/image" Target="../media/image53.png"/><Relationship Id="rId19" Type="http://schemas.openxmlformats.org/officeDocument/2006/relationships/image" Target="../media/image61.png"/><Relationship Id="rId4" Type="http://schemas.openxmlformats.org/officeDocument/2006/relationships/hyperlink" Target="https://www.viciunaigroup.eu/ru" TargetMode="External"/><Relationship Id="rId9" Type="http://schemas.openxmlformats.org/officeDocument/2006/relationships/image" Target="../media/image52.png"/><Relationship Id="rId1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11.jpeg"/><Relationship Id="rId18" Type="http://schemas.openxmlformats.org/officeDocument/2006/relationships/image" Target="../media/image62.jpeg"/><Relationship Id="rId3" Type="http://schemas.openxmlformats.org/officeDocument/2006/relationships/image" Target="../media/image51.png"/><Relationship Id="rId21" Type="http://schemas.openxmlformats.org/officeDocument/2006/relationships/hyperlink" Target="https://www.rusprofile.ru/ip/320392600016939" TargetMode="External"/><Relationship Id="rId7" Type="http://schemas.openxmlformats.org/officeDocument/2006/relationships/image" Target="../media/image46.png"/><Relationship Id="rId12" Type="http://schemas.openxmlformats.org/officeDocument/2006/relationships/image" Target="../media/image40.png"/><Relationship Id="rId17" Type="http://schemas.openxmlformats.org/officeDocument/2006/relationships/hyperlink" Target="https://www.victoria-group.ru/" TargetMode="External"/><Relationship Id="rId2" Type="http://schemas.openxmlformats.org/officeDocument/2006/relationships/image" Target="../media/image50.png"/><Relationship Id="rId16" Type="http://schemas.openxmlformats.org/officeDocument/2006/relationships/hyperlink" Target="https://koljada.ru/" TargetMode="External"/><Relationship Id="rId20" Type="http://schemas.openxmlformats.org/officeDocument/2006/relationships/hyperlink" Target="http://www.spar-kaliningrad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39.png"/><Relationship Id="rId5" Type="http://schemas.openxmlformats.org/officeDocument/2006/relationships/image" Target="../media/image53.png"/><Relationship Id="rId15" Type="http://schemas.openxmlformats.org/officeDocument/2006/relationships/hyperlink" Target="https://www.rusprofile.ru/ip/320392600012453" TargetMode="External"/><Relationship Id="rId23" Type="http://schemas.openxmlformats.org/officeDocument/2006/relationships/image" Target="../media/image16.png"/><Relationship Id="rId10" Type="http://schemas.openxmlformats.org/officeDocument/2006/relationships/image" Target="../media/image49.png"/><Relationship Id="rId19" Type="http://schemas.openxmlformats.org/officeDocument/2006/relationships/hyperlink" Target="http://ivanstroy39.ru/" TargetMode="External"/><Relationship Id="rId4" Type="http://schemas.openxmlformats.org/officeDocument/2006/relationships/image" Target="../media/image52.png"/><Relationship Id="rId9" Type="http://schemas.openxmlformats.org/officeDocument/2006/relationships/image" Target="../media/image48.png"/><Relationship Id="rId14" Type="http://schemas.openxmlformats.org/officeDocument/2006/relationships/hyperlink" Target="https://flagmanfishing.ru/?r=" TargetMode="External"/><Relationship Id="rId22" Type="http://schemas.openxmlformats.org/officeDocument/2006/relationships/hyperlink" Target="https://lavkabahusa.ru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46.png"/><Relationship Id="rId18" Type="http://schemas.openxmlformats.org/officeDocument/2006/relationships/image" Target="../media/image16.png"/><Relationship Id="rId3" Type="http://schemas.openxmlformats.org/officeDocument/2006/relationships/hyperlink" Target="http://www.britannicaproject.ru/restaurant/&#1073;&#1072;&#1079;&#1080;&#1083;&#1080;&#1082;" TargetMode="External"/><Relationship Id="rId21" Type="http://schemas.openxmlformats.org/officeDocument/2006/relationships/hyperlink" Target="http://nashsad.ucoz.ru/" TargetMode="External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63.jpeg"/><Relationship Id="rId2" Type="http://schemas.openxmlformats.org/officeDocument/2006/relationships/hyperlink" Target="https://restaurantguru.ru/Ulisa-Lenina-18-Sovetsk" TargetMode="External"/><Relationship Id="rId16" Type="http://schemas.openxmlformats.org/officeDocument/2006/relationships/image" Target="../media/image49.png"/><Relationship Id="rId20" Type="http://schemas.openxmlformats.org/officeDocument/2006/relationships/hyperlink" Target="https://zachestnyibiznes.ru/company/ul/1023902001936_3911000890_OOO-LAKOMK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53.png"/><Relationship Id="rId5" Type="http://schemas.openxmlformats.org/officeDocument/2006/relationships/hyperlink" Target="https://www.rus-pir.ru/" TargetMode="External"/><Relationship Id="rId15" Type="http://schemas.openxmlformats.org/officeDocument/2006/relationships/image" Target="../media/image48.png"/><Relationship Id="rId23" Type="http://schemas.openxmlformats.org/officeDocument/2006/relationships/image" Target="../media/image11.jpeg"/><Relationship Id="rId10" Type="http://schemas.openxmlformats.org/officeDocument/2006/relationships/image" Target="../media/image52.png"/><Relationship Id="rId19" Type="http://schemas.openxmlformats.org/officeDocument/2006/relationships/hyperlink" Target="http://viciunaigroup.eu/" TargetMode="External"/><Relationship Id="rId4" Type="http://schemas.openxmlformats.org/officeDocument/2006/relationships/hyperlink" Target="https://zachestnyibiznes.ru/company/ul/1143926023702_3906329583_OOO-PARMEZAN-GOSTINAYa" TargetMode="External"/><Relationship Id="rId9" Type="http://schemas.openxmlformats.org/officeDocument/2006/relationships/image" Target="../media/image51.png"/><Relationship Id="rId14" Type="http://schemas.openxmlformats.org/officeDocument/2006/relationships/image" Target="../media/image54.png"/><Relationship Id="rId22" Type="http://schemas.openxmlformats.org/officeDocument/2006/relationships/hyperlink" Target="http://www.chipollone.com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4.png"/><Relationship Id="rId18" Type="http://schemas.openxmlformats.org/officeDocument/2006/relationships/hyperlink" Target="https://shipyard-yantar.ru/" TargetMode="External"/><Relationship Id="rId3" Type="http://schemas.openxmlformats.org/officeDocument/2006/relationships/hyperlink" Target="https://metallist-sovetsk.narod.ru/" TargetMode="External"/><Relationship Id="rId7" Type="http://schemas.openxmlformats.org/officeDocument/2006/relationships/image" Target="../media/image50.png"/><Relationship Id="rId12" Type="http://schemas.openxmlformats.org/officeDocument/2006/relationships/image" Target="../media/image46.png"/><Relationship Id="rId17" Type="http://schemas.openxmlformats.org/officeDocument/2006/relationships/hyperlink" Target="https://esif.ru/doccontent.php?docNumber=392016000055&amp;sourceID=159686&amp;region_id=39" TargetMode="External"/><Relationship Id="rId2" Type="http://schemas.openxmlformats.org/officeDocument/2006/relationships/hyperlink" Target="https://zachestnyibiznes.ru/company/ul/1023902005863_3911004809_OOO-TRAL" TargetMode="External"/><Relationship Id="rId16" Type="http://schemas.openxmlformats.org/officeDocument/2006/relationships/image" Target="../media/image16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53.png"/><Relationship Id="rId19" Type="http://schemas.openxmlformats.org/officeDocument/2006/relationships/image" Target="../media/image11.jpeg"/><Relationship Id="rId4" Type="http://schemas.openxmlformats.org/officeDocument/2006/relationships/hyperlink" Target="https://company.rzd.ru/ru/9349/page/105554?id=314" TargetMode="External"/><Relationship Id="rId9" Type="http://schemas.openxmlformats.org/officeDocument/2006/relationships/image" Target="../media/image52.png"/><Relationship Id="rId1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48.png"/><Relationship Id="rId3" Type="http://schemas.openxmlformats.org/officeDocument/2006/relationships/hyperlink" Target="http://www.baltikline.ru/" TargetMode="External"/><Relationship Id="rId7" Type="http://schemas.openxmlformats.org/officeDocument/2006/relationships/image" Target="../media/image51.png"/><Relationship Id="rId12" Type="http://schemas.openxmlformats.org/officeDocument/2006/relationships/image" Target="../media/image54.png"/><Relationship Id="rId17" Type="http://schemas.openxmlformats.org/officeDocument/2006/relationships/image" Target="../media/image11.jpeg"/><Relationship Id="rId2" Type="http://schemas.openxmlformats.org/officeDocument/2006/relationships/hyperlink" Target="https://www.rusprofile.ru/id/2864701" TargetMode="Externa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65.jpe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53.png"/><Relationship Id="rId1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microsoft.com/office/2007/relationships/hdphoto" Target="../media/hdphoto2.wdp"/><Relationship Id="rId17" Type="http://schemas.microsoft.com/office/2007/relationships/hdphoto" Target="../media/hdphoto3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5" Type="http://schemas.openxmlformats.org/officeDocument/2006/relationships/image" Target="../media/image25.png"/><Relationship Id="rId10" Type="http://schemas.microsoft.com/office/2007/relationships/hdphoto" Target="../media/hdphoto1.wdp"/><Relationship Id="rId4" Type="http://schemas.openxmlformats.org/officeDocument/2006/relationships/image" Target="../media/image11.jpeg"/><Relationship Id="rId9" Type="http://schemas.openxmlformats.org/officeDocument/2006/relationships/image" Target="../media/image21.png"/><Relationship Id="rId1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oleObject" Target="../embeddings/oleObject1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11.jpeg"/><Relationship Id="rId10" Type="http://schemas.openxmlformats.org/officeDocument/2006/relationships/image" Target="../media/image32.jpeg"/><Relationship Id="rId4" Type="http://schemas.openxmlformats.org/officeDocument/2006/relationships/image" Target="../media/image16.png"/><Relationship Id="rId9" Type="http://schemas.openxmlformats.org/officeDocument/2006/relationships/image" Target="../media/image31.jpeg"/><Relationship Id="rId14" Type="http://schemas.openxmlformats.org/officeDocument/2006/relationships/image" Target="../media/image2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26" Type="http://schemas.openxmlformats.org/officeDocument/2006/relationships/image" Target="../media/image51.png"/><Relationship Id="rId3" Type="http://schemas.openxmlformats.org/officeDocument/2006/relationships/hyperlink" Target="https://www.rusprofile.ru/ip/320392600010722" TargetMode="External"/><Relationship Id="rId21" Type="http://schemas.openxmlformats.org/officeDocument/2006/relationships/hyperlink" Target="http://sovetsk-liceum5.3dn.ru/" TargetMode="External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openxmlformats.org/officeDocument/2006/relationships/image" Target="../media/image50.png"/><Relationship Id="rId2" Type="http://schemas.openxmlformats.org/officeDocument/2006/relationships/hyperlink" Target="https://www.arkada39.com/" TargetMode="External"/><Relationship Id="rId16" Type="http://schemas.openxmlformats.org/officeDocument/2006/relationships/image" Target="../media/image47.jpeg"/><Relationship Id="rId20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hecko.ru/company/kaliningradstroykomplekt-1-1043902870406" TargetMode="External"/><Relationship Id="rId11" Type="http://schemas.openxmlformats.org/officeDocument/2006/relationships/image" Target="../media/image42.png"/><Relationship Id="rId24" Type="http://schemas.openxmlformats.org/officeDocument/2006/relationships/hyperlink" Target="http://gilserv39.ru/" TargetMode="External"/><Relationship Id="rId5" Type="http://schemas.openxmlformats.org/officeDocument/2006/relationships/hyperlink" Target="https://www.viciunaigroup.eu/ru" TargetMode="External"/><Relationship Id="rId15" Type="http://schemas.openxmlformats.org/officeDocument/2006/relationships/image" Target="../media/image46.png"/><Relationship Id="rId23" Type="http://schemas.openxmlformats.org/officeDocument/2006/relationships/hyperlink" Target="http://sovetsk-cbs.klgd.muzkult.ru/" TargetMode="External"/><Relationship Id="rId28" Type="http://schemas.openxmlformats.org/officeDocument/2006/relationships/image" Target="../media/image53.png"/><Relationship Id="rId10" Type="http://schemas.openxmlformats.org/officeDocument/2006/relationships/image" Target="../media/image41.png"/><Relationship Id="rId19" Type="http://schemas.openxmlformats.org/officeDocument/2006/relationships/image" Target="../media/image16.png"/><Relationship Id="rId4" Type="http://schemas.openxmlformats.org/officeDocument/2006/relationships/hyperlink" Target="https://&#1101;&#1085;&#1077;&#1088;&#1075;&#1080;&#1103;&#1087;&#1083;&#1102;&#1089;.&#1088;&#1092;/" TargetMode="External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hyperlink" Target="https://www.rzd.ru/" TargetMode="External"/><Relationship Id="rId27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46.png"/><Relationship Id="rId18" Type="http://schemas.openxmlformats.org/officeDocument/2006/relationships/image" Target="../media/image16.png"/><Relationship Id="rId3" Type="http://schemas.openxmlformats.org/officeDocument/2006/relationships/hyperlink" Target="https://&#1101;&#1085;&#1077;&#1088;&#1075;&#1080;&#1103;&#1087;&#1083;&#1102;&#1089;.&#1088;&#1092;/" TargetMode="External"/><Relationship Id="rId21" Type="http://schemas.openxmlformats.org/officeDocument/2006/relationships/hyperlink" Target="http://sovetsk.zdorovye43/" TargetMode="External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5.jpeg"/><Relationship Id="rId2" Type="http://schemas.openxmlformats.org/officeDocument/2006/relationships/hyperlink" Target="https://www.rusprofile.ru/ip/320392600010722" TargetMode="External"/><Relationship Id="rId16" Type="http://schemas.openxmlformats.org/officeDocument/2006/relationships/image" Target="../media/image49.png"/><Relationship Id="rId20" Type="http://schemas.openxmlformats.org/officeDocument/2006/relationships/hyperlink" Target="https://www.viciunaigroup.eu/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53.png"/><Relationship Id="rId5" Type="http://schemas.openxmlformats.org/officeDocument/2006/relationships/hyperlink" Target="https://www.rusprofile.ru/id/1129626" TargetMode="External"/><Relationship Id="rId15" Type="http://schemas.openxmlformats.org/officeDocument/2006/relationships/image" Target="../media/image48.png"/><Relationship Id="rId23" Type="http://schemas.openxmlformats.org/officeDocument/2006/relationships/hyperlink" Target="https://r39.fssp.gov.ru/kontakt" TargetMode="External"/><Relationship Id="rId10" Type="http://schemas.openxmlformats.org/officeDocument/2006/relationships/image" Target="../media/image52.png"/><Relationship Id="rId19" Type="http://schemas.openxmlformats.org/officeDocument/2006/relationships/image" Target="../media/image11.jpeg"/><Relationship Id="rId4" Type="http://schemas.openxmlformats.org/officeDocument/2006/relationships/hyperlink" Target="https://sch8sov.gosuslugi.ru/ofitsialno/osnovnye-svedeniya/" TargetMode="External"/><Relationship Id="rId9" Type="http://schemas.openxmlformats.org/officeDocument/2006/relationships/image" Target="../media/image51.png"/><Relationship Id="rId14" Type="http://schemas.openxmlformats.org/officeDocument/2006/relationships/image" Target="../media/image54.png"/><Relationship Id="rId22" Type="http://schemas.openxmlformats.org/officeDocument/2006/relationships/hyperlink" Target="https://sovetsk.cataloxy.ru/firms/torgovo-proizvodstvennaya-kompaniya-sovlit-bezalkogolnye-napitki-optom.2411197_c.htm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4.png"/><Relationship Id="rId18" Type="http://schemas.openxmlformats.org/officeDocument/2006/relationships/hyperlink" Target="http://tilzit-teatr.ru/" TargetMode="External"/><Relationship Id="rId3" Type="http://schemas.openxmlformats.org/officeDocument/2006/relationships/hyperlink" Target="https://nazapor.ru/page/kompaniya.html" TargetMode="External"/><Relationship Id="rId21" Type="http://schemas.openxmlformats.org/officeDocument/2006/relationships/image" Target="../media/image56.png"/><Relationship Id="rId7" Type="http://schemas.openxmlformats.org/officeDocument/2006/relationships/image" Target="../media/image50.png"/><Relationship Id="rId12" Type="http://schemas.openxmlformats.org/officeDocument/2006/relationships/image" Target="../media/image46.png"/><Relationship Id="rId17" Type="http://schemas.openxmlformats.org/officeDocument/2006/relationships/hyperlink" Target="http://servis-port.ru/" TargetMode="External"/><Relationship Id="rId2" Type="http://schemas.openxmlformats.org/officeDocument/2006/relationships/hyperlink" Target="https://www.rfidbaltia.ru/" TargetMode="External"/><Relationship Id="rId16" Type="http://schemas.openxmlformats.org/officeDocument/2006/relationships/image" Target="../media/image16.png"/><Relationship Id="rId20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53.png"/><Relationship Id="rId19" Type="http://schemas.openxmlformats.org/officeDocument/2006/relationships/hyperlink" Target="http://sovetsk-cbs.klgd.muzkult.ru/" TargetMode="External"/><Relationship Id="rId4" Type="http://schemas.openxmlformats.org/officeDocument/2006/relationships/hyperlink" Target="https://www.rusprofile.ru/id/3331690" TargetMode="External"/><Relationship Id="rId9" Type="http://schemas.openxmlformats.org/officeDocument/2006/relationships/image" Target="../media/image52.png"/><Relationship Id="rId1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4.png"/><Relationship Id="rId18" Type="http://schemas.openxmlformats.org/officeDocument/2006/relationships/hyperlink" Target="https://www.rusprofile.ru/id/3527006" TargetMode="External"/><Relationship Id="rId3" Type="http://schemas.openxmlformats.org/officeDocument/2006/relationships/hyperlink" Target="https://blocki.by/" TargetMode="External"/><Relationship Id="rId7" Type="http://schemas.openxmlformats.org/officeDocument/2006/relationships/image" Target="../media/image50.png"/><Relationship Id="rId12" Type="http://schemas.openxmlformats.org/officeDocument/2006/relationships/image" Target="../media/image46.png"/><Relationship Id="rId17" Type="http://schemas.openxmlformats.org/officeDocument/2006/relationships/hyperlink" Target="https://www.rusprofile.ru/id/2992701" TargetMode="External"/><Relationship Id="rId2" Type="http://schemas.openxmlformats.org/officeDocument/2006/relationships/hyperlink" Target="https://www.nix.ru/" TargetMode="External"/><Relationship Id="rId16" Type="http://schemas.openxmlformats.org/officeDocument/2006/relationships/image" Target="../media/image16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53.png"/><Relationship Id="rId19" Type="http://schemas.openxmlformats.org/officeDocument/2006/relationships/image" Target="../media/image11.jpeg"/><Relationship Id="rId4" Type="http://schemas.openxmlformats.org/officeDocument/2006/relationships/hyperlink" Target="http://newmostorg.ru/aukcionnaya_dokumentaciya.html" TargetMode="External"/><Relationship Id="rId9" Type="http://schemas.openxmlformats.org/officeDocument/2006/relationships/image" Target="../media/image52.png"/><Relationship Id="rId1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Блок-схема: альтернативный процесс 14">
            <a:extLst>
              <a:ext uri="{FF2B5EF4-FFF2-40B4-BE49-F238E27FC236}">
                <a16:creationId xmlns:a16="http://schemas.microsoft.com/office/drawing/2014/main" id="{D1C2921B-24A0-4A83-80A1-6AD342B4FFCF}"/>
              </a:ext>
            </a:extLst>
          </p:cNvPr>
          <p:cNvSpPr/>
          <p:nvPr/>
        </p:nvSpPr>
        <p:spPr>
          <a:xfrm>
            <a:off x="7740352" y="3301419"/>
            <a:ext cx="1291842" cy="422690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альтернативный процесс 8">
            <a:extLst>
              <a:ext uri="{FF2B5EF4-FFF2-40B4-BE49-F238E27FC236}">
                <a16:creationId xmlns:a16="http://schemas.microsoft.com/office/drawing/2014/main" id="{B9ED2BA1-E81E-8AF8-824D-2727A2A3B975}"/>
              </a:ext>
            </a:extLst>
          </p:cNvPr>
          <p:cNvSpPr/>
          <p:nvPr/>
        </p:nvSpPr>
        <p:spPr>
          <a:xfrm>
            <a:off x="6693237" y="3431057"/>
            <a:ext cx="990049" cy="288699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Блок-схема: альтернативный процесс 16">
            <a:extLst>
              <a:ext uri="{FF2B5EF4-FFF2-40B4-BE49-F238E27FC236}">
                <a16:creationId xmlns:a16="http://schemas.microsoft.com/office/drawing/2014/main" id="{C6081D66-E461-4B2F-87F4-01D7A66324D5}"/>
              </a:ext>
            </a:extLst>
          </p:cNvPr>
          <p:cNvSpPr/>
          <p:nvPr/>
        </p:nvSpPr>
        <p:spPr>
          <a:xfrm>
            <a:off x="5532639" y="3301419"/>
            <a:ext cx="1093874" cy="418337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альтернативный процесс 6">
            <a:extLst>
              <a:ext uri="{FF2B5EF4-FFF2-40B4-BE49-F238E27FC236}">
                <a16:creationId xmlns:a16="http://schemas.microsoft.com/office/drawing/2014/main" id="{BD7739FA-2780-C8C1-75D3-340F8BC30B32}"/>
              </a:ext>
            </a:extLst>
          </p:cNvPr>
          <p:cNvSpPr/>
          <p:nvPr/>
        </p:nvSpPr>
        <p:spPr>
          <a:xfrm>
            <a:off x="5532639" y="3798611"/>
            <a:ext cx="3499555" cy="1310147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F856E523-3FF3-BFEF-E0E1-299FE28F03B9}"/>
              </a:ext>
            </a:extLst>
          </p:cNvPr>
          <p:cNvGrpSpPr/>
          <p:nvPr/>
        </p:nvGrpSpPr>
        <p:grpSpPr>
          <a:xfrm>
            <a:off x="-24037" y="-38286"/>
            <a:ext cx="9194383" cy="5265637"/>
            <a:chOff x="-1170402" y="-543574"/>
            <a:chExt cx="9194383" cy="5265637"/>
          </a:xfrm>
        </p:grpSpPr>
        <p:sp>
          <p:nvSpPr>
            <p:cNvPr id="4" name="Прямоугольный треугольник 3">
              <a:extLst>
                <a:ext uri="{FF2B5EF4-FFF2-40B4-BE49-F238E27FC236}">
                  <a16:creationId xmlns:a16="http://schemas.microsoft.com/office/drawing/2014/main" id="{37DEC5D8-C223-8D13-5748-EADD7C3F6899}"/>
                </a:ext>
              </a:extLst>
            </p:cNvPr>
            <p:cNvSpPr/>
            <p:nvPr/>
          </p:nvSpPr>
          <p:spPr>
            <a:xfrm rot="5400000">
              <a:off x="-1170402" y="-498009"/>
              <a:ext cx="5220072" cy="5220072"/>
            </a:xfrm>
            <a:prstGeom prst="rtTriangle">
              <a:avLst/>
            </a:prstGeom>
            <a:solidFill>
              <a:srgbClr val="FFC000">
                <a:alpha val="37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  <a:reflection stA="0" endPos="65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Прямоугольный треугольник 2">
              <a:extLst>
                <a:ext uri="{FF2B5EF4-FFF2-40B4-BE49-F238E27FC236}">
                  <a16:creationId xmlns:a16="http://schemas.microsoft.com/office/drawing/2014/main" id="{E5A58F24-F1BA-4646-7440-BE5CDA7C0F3F}"/>
                </a:ext>
              </a:extLst>
            </p:cNvPr>
            <p:cNvSpPr/>
            <p:nvPr/>
          </p:nvSpPr>
          <p:spPr>
            <a:xfrm rot="16200000">
              <a:off x="2803909" y="-543574"/>
              <a:ext cx="5220072" cy="5220072"/>
            </a:xfrm>
            <a:prstGeom prst="rtTriangl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53000"/>
                  </a:srgbClr>
                </a:gs>
                <a:gs pos="50000">
                  <a:srgbClr val="92D050">
                    <a:tint val="44500"/>
                    <a:satMod val="160000"/>
                    <a:alpha val="51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FDD08896-894E-032E-5747-B1E3E0577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5" r="21066"/>
          <a:stretch/>
        </p:blipFill>
        <p:spPr bwMode="auto">
          <a:xfrm>
            <a:off x="7454360" y="6405"/>
            <a:ext cx="868458" cy="82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Рисунок 1049">
            <a:extLst>
              <a:ext uri="{FF2B5EF4-FFF2-40B4-BE49-F238E27FC236}">
                <a16:creationId xmlns:a16="http://schemas.microsoft.com/office/drawing/2014/main" id="{118F7B71-5953-00B3-EC82-78436A641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261"/>
            <a:ext cx="6840768" cy="8922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C62643-0B88-00A9-4DA8-51C2D8054863}"/>
              </a:ext>
            </a:extLst>
          </p:cNvPr>
          <p:cNvSpPr txBox="1"/>
          <p:nvPr/>
        </p:nvSpPr>
        <p:spPr>
          <a:xfrm>
            <a:off x="5532639" y="3798611"/>
            <a:ext cx="37466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«Нужно бежать со всех ног, чтобы только оставаться на месте, а чтобы куда-то попасть, надо бежать как минимум вдвое быстрее!»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Льюис Кэрол «Алиса в стране чудес»</a:t>
            </a:r>
          </a:p>
        </p:txBody>
      </p:sp>
      <p:pic>
        <p:nvPicPr>
          <p:cNvPr id="1053" name="Picture 2" descr="https://www.prussia39.ru/phsight/1489064945.jpg">
            <a:extLst>
              <a:ext uri="{FF2B5EF4-FFF2-40B4-BE49-F238E27FC236}">
                <a16:creationId xmlns:a16="http://schemas.microsoft.com/office/drawing/2014/main" id="{C51AE31E-EFFE-BFC9-EFEC-28581458C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4886" r="7031" b="5910"/>
          <a:stretch>
            <a:fillRect/>
          </a:stretch>
        </p:blipFill>
        <p:spPr bwMode="auto">
          <a:xfrm>
            <a:off x="225683" y="1046549"/>
            <a:ext cx="4322280" cy="3241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  <a:alpha val="90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A52DC1D-0BB6-B688-45BF-8CC81006D7C2}"/>
              </a:ext>
            </a:extLst>
          </p:cNvPr>
          <p:cNvSpPr txBox="1"/>
          <p:nvPr/>
        </p:nvSpPr>
        <p:spPr>
          <a:xfrm>
            <a:off x="6555484" y="3394355"/>
            <a:ext cx="12919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kotk39.ru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D3E4489-38C9-47AD-AA7C-87DE50C6FF7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578" t="6138" r="8351" b="7027"/>
          <a:stretch/>
        </p:blipFill>
        <p:spPr>
          <a:xfrm>
            <a:off x="7786653" y="2021483"/>
            <a:ext cx="1199239" cy="1224136"/>
          </a:xfrm>
          <a:prstGeom prst="rect">
            <a:avLst/>
          </a:prstGeom>
          <a:ln cmpd="sng">
            <a:solidFill>
              <a:srgbClr val="92D05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AA9BC8D-A8AD-4AC5-A8D3-3745BACBF0BB}"/>
              </a:ext>
            </a:extLst>
          </p:cNvPr>
          <p:cNvSpPr txBox="1"/>
          <p:nvPr/>
        </p:nvSpPr>
        <p:spPr>
          <a:xfrm>
            <a:off x="7164713" y="3272358"/>
            <a:ext cx="24417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содействия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занятости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D8EBBA-5DAF-422B-BCB0-98256EEC751B}"/>
              </a:ext>
            </a:extLst>
          </p:cNvPr>
          <p:cNvSpPr txBox="1"/>
          <p:nvPr/>
        </p:nvSpPr>
        <p:spPr>
          <a:xfrm>
            <a:off x="5429370" y="3272358"/>
            <a:ext cx="12919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Приёмная кампания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3DD23F1-5C03-4B69-BE8A-A6EADDE86CB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136" t="4028" r="9136" b="9136"/>
          <a:stretch/>
        </p:blipFill>
        <p:spPr>
          <a:xfrm>
            <a:off x="5484714" y="1996233"/>
            <a:ext cx="1189724" cy="1224137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Picture background">
            <a:extLst>
              <a:ext uri="{FF2B5EF4-FFF2-40B4-BE49-F238E27FC236}">
                <a16:creationId xmlns:a16="http://schemas.microsoft.com/office/drawing/2014/main" id="{B9CB324A-8A61-9672-CE4D-540131A30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4" r="19711"/>
          <a:stretch/>
        </p:blipFill>
        <p:spPr bwMode="auto">
          <a:xfrm>
            <a:off x="7522310" y="10095"/>
            <a:ext cx="852922" cy="82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bject 83">
            <a:extLst>
              <a:ext uri="{FF2B5EF4-FFF2-40B4-BE49-F238E27FC236}">
                <a16:creationId xmlns:a16="http://schemas.microsoft.com/office/drawing/2014/main" id="{EAE02837-E209-7CBC-31BC-C28DEF52169A}"/>
              </a:ext>
            </a:extLst>
          </p:cNvPr>
          <p:cNvSpPr/>
          <p:nvPr/>
        </p:nvSpPr>
        <p:spPr>
          <a:xfrm>
            <a:off x="2099492" y="2494219"/>
            <a:ext cx="914544" cy="75137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3" name="object 83">
            <a:extLst>
              <a:ext uri="{FF2B5EF4-FFF2-40B4-BE49-F238E27FC236}">
                <a16:creationId xmlns:a16="http://schemas.microsoft.com/office/drawing/2014/main" id="{4C6BC5E8-71BE-0B08-8637-8C3D82796E1B}"/>
              </a:ext>
            </a:extLst>
          </p:cNvPr>
          <p:cNvSpPr/>
          <p:nvPr/>
        </p:nvSpPr>
        <p:spPr>
          <a:xfrm>
            <a:off x="1035990" y="2751315"/>
            <a:ext cx="1063502" cy="431515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 dirty="0"/>
          </a:p>
        </p:txBody>
      </p:sp>
      <p:grpSp>
        <p:nvGrpSpPr>
          <p:cNvPr id="37" name="object 37"/>
          <p:cNvGrpSpPr/>
          <p:nvPr/>
        </p:nvGrpSpPr>
        <p:grpSpPr>
          <a:xfrm>
            <a:off x="1174756" y="3701137"/>
            <a:ext cx="4251047" cy="37352"/>
            <a:chOff x="70410" y="6816851"/>
            <a:chExt cx="7935289" cy="69723"/>
          </a:xfrm>
        </p:grpSpPr>
        <p:pic>
          <p:nvPicPr>
            <p:cNvPr id="38" name="object 3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410" y="6816903"/>
              <a:ext cx="1701038" cy="57605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7041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63" y="17653"/>
                  </a:lnTo>
                  <a:lnTo>
                    <a:pt x="8435" y="8509"/>
                  </a:lnTo>
                  <a:lnTo>
                    <a:pt x="17592" y="2286"/>
                  </a:lnTo>
                  <a:lnTo>
                    <a:pt x="28803" y="0"/>
                  </a:lnTo>
                  <a:lnTo>
                    <a:pt x="1672156" y="0"/>
                  </a:lnTo>
                  <a:lnTo>
                    <a:pt x="1683459" y="2286"/>
                  </a:lnTo>
                  <a:lnTo>
                    <a:pt x="1692603" y="8509"/>
                  </a:lnTo>
                  <a:lnTo>
                    <a:pt x="1698699" y="17653"/>
                  </a:lnTo>
                  <a:lnTo>
                    <a:pt x="1700985" y="28829"/>
                  </a:lnTo>
                  <a:lnTo>
                    <a:pt x="1698699" y="40005"/>
                  </a:lnTo>
                  <a:lnTo>
                    <a:pt x="1692603" y="49149"/>
                  </a:lnTo>
                  <a:lnTo>
                    <a:pt x="1683459" y="55372"/>
                  </a:lnTo>
                  <a:lnTo>
                    <a:pt x="1672156" y="57658"/>
                  </a:lnTo>
                  <a:lnTo>
                    <a:pt x="28803" y="57658"/>
                  </a:lnTo>
                  <a:lnTo>
                    <a:pt x="17592" y="55372"/>
                  </a:lnTo>
                  <a:lnTo>
                    <a:pt x="8435" y="49149"/>
                  </a:lnTo>
                  <a:lnTo>
                    <a:pt x="2263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6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1672208" y="0"/>
                  </a:moveTo>
                  <a:lnTo>
                    <a:pt x="28829" y="0"/>
                  </a:lnTo>
                  <a:lnTo>
                    <a:pt x="17653" y="2286"/>
                  </a:lnTo>
                  <a:lnTo>
                    <a:pt x="8509" y="8509"/>
                  </a:lnTo>
                  <a:lnTo>
                    <a:pt x="2286" y="17653"/>
                  </a:lnTo>
                  <a:lnTo>
                    <a:pt x="0" y="28829"/>
                  </a:lnTo>
                  <a:lnTo>
                    <a:pt x="2286" y="40005"/>
                  </a:lnTo>
                  <a:lnTo>
                    <a:pt x="8509" y="49149"/>
                  </a:lnTo>
                  <a:lnTo>
                    <a:pt x="17653" y="55372"/>
                  </a:lnTo>
                  <a:lnTo>
                    <a:pt x="28829" y="57658"/>
                  </a:lnTo>
                  <a:lnTo>
                    <a:pt x="1672208" y="57658"/>
                  </a:lnTo>
                  <a:lnTo>
                    <a:pt x="1683384" y="55372"/>
                  </a:lnTo>
                  <a:lnTo>
                    <a:pt x="1692529" y="49149"/>
                  </a:lnTo>
                  <a:lnTo>
                    <a:pt x="1698752" y="40005"/>
                  </a:lnTo>
                  <a:lnTo>
                    <a:pt x="1701038" y="28829"/>
                  </a:lnTo>
                  <a:lnTo>
                    <a:pt x="1698752" y="17653"/>
                  </a:lnTo>
                  <a:lnTo>
                    <a:pt x="1692529" y="8509"/>
                  </a:lnTo>
                  <a:lnTo>
                    <a:pt x="1683384" y="2286"/>
                  </a:lnTo>
                  <a:lnTo>
                    <a:pt x="1672208" y="0"/>
                  </a:lnTo>
                  <a:close/>
                </a:path>
              </a:pathLst>
            </a:custGeom>
            <a:solidFill>
              <a:srgbClr val="6E2E9F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86" y="17653"/>
                  </a:lnTo>
                  <a:lnTo>
                    <a:pt x="8509" y="8509"/>
                  </a:lnTo>
                  <a:lnTo>
                    <a:pt x="17653" y="2286"/>
                  </a:lnTo>
                  <a:lnTo>
                    <a:pt x="28829" y="0"/>
                  </a:lnTo>
                  <a:lnTo>
                    <a:pt x="1672208" y="0"/>
                  </a:lnTo>
                  <a:lnTo>
                    <a:pt x="1683384" y="2286"/>
                  </a:lnTo>
                  <a:lnTo>
                    <a:pt x="1692529" y="8509"/>
                  </a:lnTo>
                  <a:lnTo>
                    <a:pt x="1698752" y="17653"/>
                  </a:lnTo>
                  <a:lnTo>
                    <a:pt x="1701038" y="28829"/>
                  </a:lnTo>
                  <a:lnTo>
                    <a:pt x="1698752" y="40005"/>
                  </a:lnTo>
                  <a:lnTo>
                    <a:pt x="1692529" y="49149"/>
                  </a:lnTo>
                  <a:lnTo>
                    <a:pt x="1683384" y="55372"/>
                  </a:lnTo>
                  <a:lnTo>
                    <a:pt x="1672208" y="57658"/>
                  </a:lnTo>
                  <a:lnTo>
                    <a:pt x="28829" y="57658"/>
                  </a:lnTo>
                  <a:lnTo>
                    <a:pt x="17653" y="55372"/>
                  </a:lnTo>
                  <a:lnTo>
                    <a:pt x="8509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rgbClr val="FFC000"/>
            </a:solidFill>
            <a:ln w="6096">
              <a:solidFill>
                <a:srgbClr val="6E2E9F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42" name="object 4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69258" y="6816903"/>
              <a:ext cx="2456307" cy="57605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3469258" y="6816851"/>
              <a:ext cx="2456815" cy="57785"/>
            </a:xfrm>
            <a:custGeom>
              <a:avLst/>
              <a:gdLst/>
              <a:ahLst/>
              <a:cxnLst/>
              <a:rect l="l" t="t" r="r" b="b"/>
              <a:pathLst>
                <a:path w="2456815" h="57784">
                  <a:moveTo>
                    <a:pt x="0" y="28829"/>
                  </a:moveTo>
                  <a:lnTo>
                    <a:pt x="2286" y="17653"/>
                  </a:lnTo>
                  <a:lnTo>
                    <a:pt x="8381" y="8509"/>
                  </a:lnTo>
                  <a:lnTo>
                    <a:pt x="17525" y="2286"/>
                  </a:lnTo>
                  <a:lnTo>
                    <a:pt x="28828" y="0"/>
                  </a:lnTo>
                  <a:lnTo>
                    <a:pt x="2427478" y="0"/>
                  </a:lnTo>
                  <a:lnTo>
                    <a:pt x="2438654" y="2286"/>
                  </a:lnTo>
                  <a:lnTo>
                    <a:pt x="2447798" y="8509"/>
                  </a:lnTo>
                  <a:lnTo>
                    <a:pt x="2454020" y="17653"/>
                  </a:lnTo>
                  <a:lnTo>
                    <a:pt x="2456306" y="28829"/>
                  </a:lnTo>
                  <a:lnTo>
                    <a:pt x="2454020" y="40005"/>
                  </a:lnTo>
                  <a:lnTo>
                    <a:pt x="2447798" y="49149"/>
                  </a:lnTo>
                  <a:lnTo>
                    <a:pt x="2438654" y="55372"/>
                  </a:lnTo>
                  <a:lnTo>
                    <a:pt x="2427478" y="57658"/>
                  </a:lnTo>
                  <a:lnTo>
                    <a:pt x="28828" y="57658"/>
                  </a:lnTo>
                  <a:lnTo>
                    <a:pt x="17525" y="55372"/>
                  </a:lnTo>
                  <a:lnTo>
                    <a:pt x="8381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5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5936869" y="6819899"/>
              <a:ext cx="2068830" cy="66675"/>
            </a:xfrm>
            <a:custGeom>
              <a:avLst/>
              <a:gdLst/>
              <a:ahLst/>
              <a:cxnLst/>
              <a:rect l="l" t="t" r="r" b="b"/>
              <a:pathLst>
                <a:path w="2068829" h="66675">
                  <a:moveTo>
                    <a:pt x="2033524" y="0"/>
                  </a:moveTo>
                  <a:lnTo>
                    <a:pt x="35051" y="0"/>
                  </a:lnTo>
                  <a:lnTo>
                    <a:pt x="21462" y="2667"/>
                  </a:lnTo>
                  <a:lnTo>
                    <a:pt x="10286" y="9651"/>
                  </a:lnTo>
                  <a:lnTo>
                    <a:pt x="2793" y="20193"/>
                  </a:lnTo>
                  <a:lnTo>
                    <a:pt x="0" y="33147"/>
                  </a:lnTo>
                  <a:lnTo>
                    <a:pt x="2793" y="45974"/>
                  </a:lnTo>
                  <a:lnTo>
                    <a:pt x="10286" y="56514"/>
                  </a:lnTo>
                  <a:lnTo>
                    <a:pt x="21462" y="63626"/>
                  </a:lnTo>
                  <a:lnTo>
                    <a:pt x="35051" y="66293"/>
                  </a:lnTo>
                  <a:lnTo>
                    <a:pt x="2033524" y="66293"/>
                  </a:lnTo>
                  <a:lnTo>
                    <a:pt x="2047112" y="63626"/>
                  </a:lnTo>
                  <a:lnTo>
                    <a:pt x="2058288" y="56514"/>
                  </a:lnTo>
                  <a:lnTo>
                    <a:pt x="2065781" y="45974"/>
                  </a:lnTo>
                  <a:lnTo>
                    <a:pt x="2068576" y="33147"/>
                  </a:lnTo>
                  <a:lnTo>
                    <a:pt x="2065781" y="20193"/>
                  </a:lnTo>
                  <a:lnTo>
                    <a:pt x="2058288" y="9651"/>
                  </a:lnTo>
                  <a:lnTo>
                    <a:pt x="2047112" y="2667"/>
                  </a:lnTo>
                  <a:lnTo>
                    <a:pt x="203352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object 83">
            <a:extLst>
              <a:ext uri="{FF2B5EF4-FFF2-40B4-BE49-F238E27FC236}">
                <a16:creationId xmlns:a16="http://schemas.microsoft.com/office/drawing/2014/main" id="{A495CD7A-1273-0EB1-CFD4-2B6DD306D07B}"/>
              </a:ext>
            </a:extLst>
          </p:cNvPr>
          <p:cNvSpPr/>
          <p:nvPr/>
        </p:nvSpPr>
        <p:spPr>
          <a:xfrm>
            <a:off x="5382739" y="3754722"/>
            <a:ext cx="1160114" cy="13803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6" name="object 83">
            <a:extLst>
              <a:ext uri="{FF2B5EF4-FFF2-40B4-BE49-F238E27FC236}">
                <a16:creationId xmlns:a16="http://schemas.microsoft.com/office/drawing/2014/main" id="{6516F50B-3A9C-A77B-220C-55014DA6A27A}"/>
              </a:ext>
            </a:extLst>
          </p:cNvPr>
          <p:cNvSpPr/>
          <p:nvPr/>
        </p:nvSpPr>
        <p:spPr>
          <a:xfrm>
            <a:off x="6563374" y="1864006"/>
            <a:ext cx="1948341" cy="252573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7" name="object 83">
            <a:extLst>
              <a:ext uri="{FF2B5EF4-FFF2-40B4-BE49-F238E27FC236}">
                <a16:creationId xmlns:a16="http://schemas.microsoft.com/office/drawing/2014/main" id="{E7D65B03-C768-6E03-DBB5-88045D8FB470}"/>
              </a:ext>
            </a:extLst>
          </p:cNvPr>
          <p:cNvSpPr/>
          <p:nvPr/>
        </p:nvSpPr>
        <p:spPr>
          <a:xfrm>
            <a:off x="5406248" y="1888652"/>
            <a:ext cx="1105305" cy="35473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8" name="object 83">
            <a:extLst>
              <a:ext uri="{FF2B5EF4-FFF2-40B4-BE49-F238E27FC236}">
                <a16:creationId xmlns:a16="http://schemas.microsoft.com/office/drawing/2014/main" id="{524F2DF2-AC00-E533-2F88-77B845FF5F73}"/>
              </a:ext>
            </a:extLst>
          </p:cNvPr>
          <p:cNvSpPr/>
          <p:nvPr/>
        </p:nvSpPr>
        <p:spPr>
          <a:xfrm>
            <a:off x="4319237" y="2033103"/>
            <a:ext cx="1063502" cy="400916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9" name="object 83">
            <a:extLst>
              <a:ext uri="{FF2B5EF4-FFF2-40B4-BE49-F238E27FC236}">
                <a16:creationId xmlns:a16="http://schemas.microsoft.com/office/drawing/2014/main" id="{7E118575-8D67-CB0E-5C36-5451244387F1}"/>
              </a:ext>
            </a:extLst>
          </p:cNvPr>
          <p:cNvSpPr/>
          <p:nvPr/>
        </p:nvSpPr>
        <p:spPr>
          <a:xfrm>
            <a:off x="3007227" y="2150403"/>
            <a:ext cx="1295478" cy="400916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3" name="object 3"/>
          <p:cNvSpPr txBox="1"/>
          <p:nvPr/>
        </p:nvSpPr>
        <p:spPr>
          <a:xfrm>
            <a:off x="4710385" y="3480027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90545" y="3567520"/>
            <a:ext cx="826294" cy="5783"/>
          </a:xfrm>
          <a:custGeom>
            <a:avLst/>
            <a:gdLst/>
            <a:ahLst/>
            <a:cxnLst/>
            <a:rect l="l" t="t" r="r" b="b"/>
            <a:pathLst>
              <a:path w="1542415" h="10795">
                <a:moveTo>
                  <a:pt x="1542288" y="0"/>
                </a:moveTo>
                <a:lnTo>
                  <a:pt x="0" y="0"/>
                </a:lnTo>
                <a:lnTo>
                  <a:pt x="0" y="10667"/>
                </a:lnTo>
                <a:lnTo>
                  <a:pt x="1542288" y="10667"/>
                </a:lnTo>
                <a:lnTo>
                  <a:pt x="1542288" y="0"/>
                </a:lnTo>
                <a:close/>
              </a:path>
            </a:pathLst>
          </a:custGeom>
          <a:solidFill>
            <a:srgbClr val="A3A3A3"/>
          </a:solidFill>
        </p:spPr>
        <p:txBody>
          <a:bodyPr wrap="square" lIns="0" tIns="0" rIns="0" bIns="0" rtlCol="0"/>
          <a:lstStyle/>
          <a:p>
            <a:endParaRPr sz="7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88940" y="2583529"/>
            <a:ext cx="1035163" cy="867957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Основы электротехники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itchFamily="18" charset="0"/>
                <a:cs typeface="Times New Roman" pitchFamily="18" charset="0"/>
              </a:rPr>
              <a:t>Умение работать с электрическими схемами</a:t>
            </a:r>
          </a:p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itchFamily="18" charset="0"/>
                <a:cs typeface="Times New Roman" pitchFamily="18" charset="0"/>
              </a:rPr>
              <a:t>Навыки ремонта и обслуживания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82903" y="2213271"/>
            <a:ext cx="966217" cy="282746"/>
          </a:xfrm>
          <a:prstGeom prst="rect">
            <a:avLst/>
          </a:prstGeom>
        </p:spPr>
        <p:txBody>
          <a:bodyPr vert="horz" wrap="square" lIns="0" tIns="23472" rIns="0" bIns="0" rtlCol="0">
            <a:spAutoFit/>
          </a:bodyPr>
          <a:lstStyle/>
          <a:p>
            <a:pPr marR="2381" algn="ctr">
              <a:spcBef>
                <a:spcPts val="107"/>
              </a:spcBef>
            </a:pPr>
            <a:r>
              <a:rPr lang="ru-RU" sz="800" b="1" i="0" dirty="0">
                <a:effectLst/>
                <a:latin typeface="Times New Roman" panose="02020603050405020304" pitchFamily="18" charset="0"/>
                <a:cs typeface="Times New Roman" pitchFamily="18" charset="0"/>
              </a:rPr>
              <a:t>Техник-электрик </a:t>
            </a:r>
          </a:p>
          <a:p>
            <a:pPr marR="2381" algn="ctr">
              <a:spcBef>
                <a:spcPts val="107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22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27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85189" y="1928352"/>
            <a:ext cx="877320" cy="265916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 algn="ctr">
              <a:spcBef>
                <a:spcPts val="54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Главный инженер</a:t>
            </a:r>
            <a:endParaRPr lang="en-US" sz="800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6803" algn="ctr">
              <a:spcBef>
                <a:spcPts val="54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30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333397" y="2048672"/>
            <a:ext cx="1014753" cy="376202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algn="ctr">
              <a:spcBef>
                <a:spcPts val="54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Специалист по диагностике</a:t>
            </a:r>
            <a:endParaRPr sz="800" b="1" dirty="0">
              <a:latin typeface="Times New Roman" pitchFamily="18" charset="0"/>
              <a:cs typeface="Times New Roman" pitchFamily="18" charset="0"/>
            </a:endParaRPr>
          </a:p>
          <a:p>
            <a:pPr marR="25853" algn="ctr"/>
            <a:r>
              <a:rPr sz="8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30 </a:t>
            </a:r>
            <a:r>
              <a:rPr sz="800" b="1" spc="-13" dirty="0" err="1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365852" y="2393700"/>
            <a:ext cx="1009310" cy="971237"/>
          </a:xfrm>
          <a:prstGeom prst="rect">
            <a:avLst/>
          </a:prstGeom>
        </p:spPr>
        <p:txBody>
          <a:bodyPr vert="horz" wrap="square" lIns="0" tIns="44904" rIns="0" bIns="0" rtlCol="0">
            <a:spAutoFit/>
          </a:bodyPr>
          <a:lstStyle/>
          <a:p>
            <a:pPr marL="67693" indent="-60890">
              <a:spcBef>
                <a:spcPts val="354"/>
              </a:spcBef>
              <a:buFont typeface="Symbol"/>
              <a:buChar char=""/>
              <a:tabLst>
                <a:tab pos="67693" algn="l"/>
                <a:tab pos="381330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Продвинутое знание  электромеханических систем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80280" indent="-60890">
              <a:spcBef>
                <a:spcPts val="300"/>
              </a:spcBef>
              <a:buFont typeface="Symbol"/>
              <a:buChar char=""/>
              <a:tabLst>
                <a:tab pos="80280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Ремонт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67693" indent="-60890">
              <a:spcBef>
                <a:spcPts val="225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Умение проводить техническое обслуживание 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501497" y="2278252"/>
            <a:ext cx="679337" cy="252404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en-US" sz="800" spc="-5" dirty="0"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Управление проектами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500694" y="2571750"/>
            <a:ext cx="899092" cy="375515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en-US" sz="800" spc="-11" dirty="0"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ru-RU" sz="800" spc="-11" dirty="0">
                <a:latin typeface="Times New Roman" panose="02020603050405020304" pitchFamily="18" charset="0"/>
                <a:cs typeface="Times New Roman" pitchFamily="18" charset="0"/>
              </a:rPr>
              <a:t>Организация работы сервисной службы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2070531" y="2143122"/>
            <a:ext cx="959644" cy="1546047"/>
            <a:chOff x="1731391" y="4624578"/>
            <a:chExt cx="1791335" cy="2261870"/>
          </a:xfrm>
        </p:grpSpPr>
        <p:sp>
          <p:nvSpPr>
            <p:cNvPr id="54" name="object 54"/>
            <p:cNvSpPr/>
            <p:nvPr/>
          </p:nvSpPr>
          <p:spPr>
            <a:xfrm>
              <a:off x="1776730" y="5185664"/>
              <a:ext cx="0" cy="1573530"/>
            </a:xfrm>
            <a:custGeom>
              <a:avLst/>
              <a:gdLst/>
              <a:ahLst/>
              <a:cxnLst/>
              <a:rect l="l" t="t" r="r" b="b"/>
              <a:pathLst>
                <a:path h="1573529">
                  <a:moveTo>
                    <a:pt x="0" y="0"/>
                  </a:moveTo>
                  <a:lnTo>
                    <a:pt x="0" y="1573530"/>
                  </a:lnTo>
                </a:path>
              </a:pathLst>
            </a:custGeom>
            <a:ln w="2286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55" name="object 5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31391" y="6799072"/>
              <a:ext cx="80009" cy="8712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42440" y="4998974"/>
              <a:ext cx="80010" cy="146685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3475736" y="4811268"/>
              <a:ext cx="0" cy="1866900"/>
            </a:xfrm>
            <a:custGeom>
              <a:avLst/>
              <a:gdLst/>
              <a:ahLst/>
              <a:cxnLst/>
              <a:rect l="l" t="t" r="r" b="b"/>
              <a:pathLst>
                <a:path h="1866900">
                  <a:moveTo>
                    <a:pt x="0" y="0"/>
                  </a:moveTo>
                  <a:lnTo>
                    <a:pt x="0" y="1866900"/>
                  </a:lnTo>
                </a:path>
              </a:pathLst>
            </a:custGeom>
            <a:ln w="24383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58" name="object 5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29254" y="6718046"/>
              <a:ext cx="80010" cy="16840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42208" y="4624578"/>
              <a:ext cx="80009" cy="146685"/>
            </a:xfrm>
            <a:prstGeom prst="rect">
              <a:avLst/>
            </a:prstGeom>
          </p:spPr>
        </p:pic>
      </p:grpSp>
      <p:grpSp>
        <p:nvGrpSpPr>
          <p:cNvPr id="69" name="object 69"/>
          <p:cNvGrpSpPr/>
          <p:nvPr/>
        </p:nvGrpSpPr>
        <p:grpSpPr>
          <a:xfrm>
            <a:off x="4295979" y="1983098"/>
            <a:ext cx="45719" cy="1705936"/>
            <a:chOff x="5885561" y="4262882"/>
            <a:chExt cx="81788" cy="2623312"/>
          </a:xfrm>
        </p:grpSpPr>
        <p:pic>
          <p:nvPicPr>
            <p:cNvPr id="70" name="object 7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87339" y="4262882"/>
              <a:ext cx="80010" cy="146684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5926645" y="4449572"/>
              <a:ext cx="0" cy="1554480"/>
            </a:xfrm>
            <a:custGeom>
              <a:avLst/>
              <a:gdLst/>
              <a:ahLst/>
              <a:cxnLst/>
              <a:rect l="l" t="t" r="r" b="b"/>
              <a:pathLst>
                <a:path h="1554479">
                  <a:moveTo>
                    <a:pt x="0" y="0"/>
                  </a:moveTo>
                  <a:lnTo>
                    <a:pt x="0" y="1554327"/>
                  </a:lnTo>
                </a:path>
              </a:pathLst>
            </a:custGeom>
            <a:ln w="1460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5925693" y="6231128"/>
              <a:ext cx="0" cy="525780"/>
            </a:xfrm>
            <a:custGeom>
              <a:avLst/>
              <a:gdLst/>
              <a:ahLst/>
              <a:cxnLst/>
              <a:rect l="l" t="t" r="r" b="b"/>
              <a:pathLst>
                <a:path h="525779">
                  <a:moveTo>
                    <a:pt x="0" y="0"/>
                  </a:moveTo>
                  <a:lnTo>
                    <a:pt x="0" y="525399"/>
                  </a:lnTo>
                </a:path>
              </a:pathLst>
            </a:custGeom>
            <a:ln w="1371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73" name="object 7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85561" y="6796532"/>
              <a:ext cx="80010" cy="89662"/>
            </a:xfrm>
            <a:prstGeom prst="rect">
              <a:avLst/>
            </a:prstGeom>
          </p:spPr>
        </p:pic>
      </p:grpSp>
      <p:grpSp>
        <p:nvGrpSpPr>
          <p:cNvPr id="102" name="object 102"/>
          <p:cNvGrpSpPr/>
          <p:nvPr/>
        </p:nvGrpSpPr>
        <p:grpSpPr>
          <a:xfrm>
            <a:off x="5382739" y="1799044"/>
            <a:ext cx="1191781" cy="1876680"/>
            <a:chOff x="7964805" y="3884930"/>
            <a:chExt cx="2224658" cy="2997199"/>
          </a:xfrm>
        </p:grpSpPr>
        <p:sp>
          <p:nvSpPr>
            <p:cNvPr id="105" name="object 105"/>
            <p:cNvSpPr/>
            <p:nvPr/>
          </p:nvSpPr>
          <p:spPr>
            <a:xfrm>
              <a:off x="7964805" y="3923029"/>
              <a:ext cx="63500" cy="2959100"/>
            </a:xfrm>
            <a:custGeom>
              <a:avLst/>
              <a:gdLst/>
              <a:ahLst/>
              <a:cxnLst/>
              <a:rect l="l" t="t" r="r" b="b"/>
              <a:pathLst>
                <a:path w="63500" h="2959100">
                  <a:moveTo>
                    <a:pt x="36195" y="2692019"/>
                  </a:moveTo>
                  <a:lnTo>
                    <a:pt x="25908" y="2692019"/>
                  </a:lnTo>
                  <a:lnTo>
                    <a:pt x="25781" y="2812415"/>
                  </a:lnTo>
                  <a:lnTo>
                    <a:pt x="36068" y="2812415"/>
                  </a:lnTo>
                  <a:lnTo>
                    <a:pt x="36195" y="2692019"/>
                  </a:lnTo>
                  <a:close/>
                </a:path>
                <a:path w="63500" h="2959100">
                  <a:moveTo>
                    <a:pt x="36322" y="2526665"/>
                  </a:moveTo>
                  <a:lnTo>
                    <a:pt x="26035" y="2526665"/>
                  </a:lnTo>
                  <a:lnTo>
                    <a:pt x="25908" y="2646934"/>
                  </a:lnTo>
                  <a:lnTo>
                    <a:pt x="36195" y="2646934"/>
                  </a:lnTo>
                  <a:lnTo>
                    <a:pt x="36322" y="2526665"/>
                  </a:lnTo>
                  <a:close/>
                </a:path>
                <a:path w="63500" h="2959100">
                  <a:moveTo>
                    <a:pt x="36322" y="2361184"/>
                  </a:moveTo>
                  <a:lnTo>
                    <a:pt x="26035" y="2361184"/>
                  </a:lnTo>
                  <a:lnTo>
                    <a:pt x="26035" y="2481580"/>
                  </a:lnTo>
                  <a:lnTo>
                    <a:pt x="36322" y="2481580"/>
                  </a:lnTo>
                  <a:lnTo>
                    <a:pt x="36322" y="2361184"/>
                  </a:lnTo>
                  <a:close/>
                </a:path>
                <a:path w="63500" h="2959100">
                  <a:moveTo>
                    <a:pt x="36322" y="2195792"/>
                  </a:moveTo>
                  <a:lnTo>
                    <a:pt x="26035" y="2195792"/>
                  </a:lnTo>
                  <a:lnTo>
                    <a:pt x="26035" y="2316099"/>
                  </a:lnTo>
                  <a:lnTo>
                    <a:pt x="36322" y="2316099"/>
                  </a:lnTo>
                  <a:lnTo>
                    <a:pt x="36322" y="2195792"/>
                  </a:lnTo>
                  <a:close/>
                </a:path>
                <a:path w="63500" h="2959100">
                  <a:moveTo>
                    <a:pt x="36449" y="2030310"/>
                  </a:moveTo>
                  <a:lnTo>
                    <a:pt x="26162" y="2030310"/>
                  </a:lnTo>
                  <a:lnTo>
                    <a:pt x="26162" y="2150618"/>
                  </a:lnTo>
                  <a:lnTo>
                    <a:pt x="36449" y="2150618"/>
                  </a:lnTo>
                  <a:lnTo>
                    <a:pt x="36449" y="2030310"/>
                  </a:lnTo>
                  <a:close/>
                </a:path>
                <a:path w="63500" h="2959100">
                  <a:moveTo>
                    <a:pt x="36576" y="1864868"/>
                  </a:moveTo>
                  <a:lnTo>
                    <a:pt x="26289" y="1864868"/>
                  </a:lnTo>
                  <a:lnTo>
                    <a:pt x="26162" y="1985264"/>
                  </a:lnTo>
                  <a:lnTo>
                    <a:pt x="36449" y="1985264"/>
                  </a:lnTo>
                  <a:lnTo>
                    <a:pt x="36576" y="1864868"/>
                  </a:lnTo>
                  <a:close/>
                </a:path>
                <a:path w="63500" h="2959100">
                  <a:moveTo>
                    <a:pt x="36703" y="1699514"/>
                  </a:moveTo>
                  <a:lnTo>
                    <a:pt x="26416" y="1699514"/>
                  </a:lnTo>
                  <a:lnTo>
                    <a:pt x="26289" y="1819783"/>
                  </a:lnTo>
                  <a:lnTo>
                    <a:pt x="36576" y="1819783"/>
                  </a:lnTo>
                  <a:lnTo>
                    <a:pt x="36703" y="1699514"/>
                  </a:lnTo>
                  <a:close/>
                </a:path>
                <a:path w="63500" h="2959100">
                  <a:moveTo>
                    <a:pt x="36830" y="1534033"/>
                  </a:moveTo>
                  <a:lnTo>
                    <a:pt x="26543" y="1534033"/>
                  </a:lnTo>
                  <a:lnTo>
                    <a:pt x="26416" y="1654302"/>
                  </a:lnTo>
                  <a:lnTo>
                    <a:pt x="36703" y="1654302"/>
                  </a:lnTo>
                  <a:lnTo>
                    <a:pt x="36830" y="1534033"/>
                  </a:lnTo>
                  <a:close/>
                </a:path>
                <a:path w="63500" h="2959100">
                  <a:moveTo>
                    <a:pt x="36830" y="1368640"/>
                  </a:moveTo>
                  <a:lnTo>
                    <a:pt x="26543" y="1368640"/>
                  </a:lnTo>
                  <a:lnTo>
                    <a:pt x="26543" y="1488948"/>
                  </a:lnTo>
                  <a:lnTo>
                    <a:pt x="36830" y="1488948"/>
                  </a:lnTo>
                  <a:lnTo>
                    <a:pt x="36830" y="1368640"/>
                  </a:lnTo>
                  <a:close/>
                </a:path>
                <a:path w="63500" h="2959100">
                  <a:moveTo>
                    <a:pt x="36830" y="1203159"/>
                  </a:moveTo>
                  <a:lnTo>
                    <a:pt x="26543" y="1203159"/>
                  </a:lnTo>
                  <a:lnTo>
                    <a:pt x="26543" y="1323467"/>
                  </a:lnTo>
                  <a:lnTo>
                    <a:pt x="36830" y="1323467"/>
                  </a:lnTo>
                  <a:lnTo>
                    <a:pt x="36830" y="1203159"/>
                  </a:lnTo>
                  <a:close/>
                </a:path>
                <a:path w="63500" h="2959100">
                  <a:moveTo>
                    <a:pt x="36957" y="1037717"/>
                  </a:moveTo>
                  <a:lnTo>
                    <a:pt x="26670" y="1037717"/>
                  </a:lnTo>
                  <a:lnTo>
                    <a:pt x="26543" y="1158113"/>
                  </a:lnTo>
                  <a:lnTo>
                    <a:pt x="36957" y="1158113"/>
                  </a:lnTo>
                  <a:lnTo>
                    <a:pt x="36957" y="1037717"/>
                  </a:lnTo>
                  <a:close/>
                </a:path>
                <a:path w="63500" h="2959100">
                  <a:moveTo>
                    <a:pt x="37084" y="872363"/>
                  </a:moveTo>
                  <a:lnTo>
                    <a:pt x="26797" y="872363"/>
                  </a:lnTo>
                  <a:lnTo>
                    <a:pt x="26670" y="992632"/>
                  </a:lnTo>
                  <a:lnTo>
                    <a:pt x="36957" y="992632"/>
                  </a:lnTo>
                  <a:lnTo>
                    <a:pt x="37084" y="872363"/>
                  </a:lnTo>
                  <a:close/>
                </a:path>
                <a:path w="63500" h="2959100">
                  <a:moveTo>
                    <a:pt x="37211" y="706882"/>
                  </a:moveTo>
                  <a:lnTo>
                    <a:pt x="26924" y="706882"/>
                  </a:lnTo>
                  <a:lnTo>
                    <a:pt x="26797" y="827151"/>
                  </a:lnTo>
                  <a:lnTo>
                    <a:pt x="37084" y="827151"/>
                  </a:lnTo>
                  <a:lnTo>
                    <a:pt x="37211" y="706882"/>
                  </a:lnTo>
                  <a:close/>
                </a:path>
                <a:path w="63500" h="2959100">
                  <a:moveTo>
                    <a:pt x="37211" y="541489"/>
                  </a:moveTo>
                  <a:lnTo>
                    <a:pt x="26924" y="541489"/>
                  </a:lnTo>
                  <a:lnTo>
                    <a:pt x="26924" y="661797"/>
                  </a:lnTo>
                  <a:lnTo>
                    <a:pt x="37211" y="661797"/>
                  </a:lnTo>
                  <a:lnTo>
                    <a:pt x="37211" y="541489"/>
                  </a:lnTo>
                  <a:close/>
                </a:path>
                <a:path w="63500" h="2959100">
                  <a:moveTo>
                    <a:pt x="37338" y="376008"/>
                  </a:moveTo>
                  <a:lnTo>
                    <a:pt x="27051" y="376008"/>
                  </a:lnTo>
                  <a:lnTo>
                    <a:pt x="27051" y="496316"/>
                  </a:lnTo>
                  <a:lnTo>
                    <a:pt x="37338" y="496316"/>
                  </a:lnTo>
                  <a:lnTo>
                    <a:pt x="37338" y="376008"/>
                  </a:lnTo>
                  <a:close/>
                </a:path>
                <a:path w="63500" h="2959100">
                  <a:moveTo>
                    <a:pt x="37465" y="210566"/>
                  </a:moveTo>
                  <a:lnTo>
                    <a:pt x="27178" y="210566"/>
                  </a:lnTo>
                  <a:lnTo>
                    <a:pt x="27051" y="330835"/>
                  </a:lnTo>
                  <a:lnTo>
                    <a:pt x="37338" y="330835"/>
                  </a:lnTo>
                  <a:lnTo>
                    <a:pt x="37465" y="210566"/>
                  </a:lnTo>
                  <a:close/>
                </a:path>
                <a:path w="63500" h="2959100">
                  <a:moveTo>
                    <a:pt x="61849" y="2913507"/>
                  </a:moveTo>
                  <a:lnTo>
                    <a:pt x="59436" y="2895854"/>
                  </a:lnTo>
                  <a:lnTo>
                    <a:pt x="52705" y="2881503"/>
                  </a:lnTo>
                  <a:lnTo>
                    <a:pt x="42926" y="2871851"/>
                  </a:lnTo>
                  <a:lnTo>
                    <a:pt x="36068" y="2869819"/>
                  </a:lnTo>
                  <a:lnTo>
                    <a:pt x="36068" y="2868295"/>
                  </a:lnTo>
                  <a:lnTo>
                    <a:pt x="36068" y="2857500"/>
                  </a:lnTo>
                  <a:lnTo>
                    <a:pt x="25781" y="2857500"/>
                  </a:lnTo>
                  <a:lnTo>
                    <a:pt x="25781" y="2869819"/>
                  </a:lnTo>
                  <a:lnTo>
                    <a:pt x="18923" y="2871851"/>
                  </a:lnTo>
                  <a:lnTo>
                    <a:pt x="9144" y="2881503"/>
                  </a:lnTo>
                  <a:lnTo>
                    <a:pt x="2540" y="2895854"/>
                  </a:lnTo>
                  <a:lnTo>
                    <a:pt x="0" y="2913253"/>
                  </a:lnTo>
                  <a:lnTo>
                    <a:pt x="2540" y="2930906"/>
                  </a:lnTo>
                  <a:lnTo>
                    <a:pt x="9144" y="2945257"/>
                  </a:lnTo>
                  <a:lnTo>
                    <a:pt x="18923" y="2955036"/>
                  </a:lnTo>
                  <a:lnTo>
                    <a:pt x="30988" y="2958592"/>
                  </a:lnTo>
                  <a:lnTo>
                    <a:pt x="42926" y="2955036"/>
                  </a:lnTo>
                  <a:lnTo>
                    <a:pt x="52705" y="2945384"/>
                  </a:lnTo>
                  <a:lnTo>
                    <a:pt x="59309" y="2931033"/>
                  </a:lnTo>
                  <a:lnTo>
                    <a:pt x="61849" y="2913507"/>
                  </a:lnTo>
                  <a:close/>
                </a:path>
                <a:path w="63500" h="2959100">
                  <a:moveTo>
                    <a:pt x="63246" y="45212"/>
                  </a:moveTo>
                  <a:lnTo>
                    <a:pt x="60833" y="27686"/>
                  </a:lnTo>
                  <a:lnTo>
                    <a:pt x="54229" y="13335"/>
                  </a:lnTo>
                  <a:lnTo>
                    <a:pt x="44450" y="3556"/>
                  </a:lnTo>
                  <a:lnTo>
                    <a:pt x="32385" y="0"/>
                  </a:lnTo>
                  <a:lnTo>
                    <a:pt x="20320" y="3556"/>
                  </a:lnTo>
                  <a:lnTo>
                    <a:pt x="10541" y="13208"/>
                  </a:lnTo>
                  <a:lnTo>
                    <a:pt x="3937" y="27559"/>
                  </a:lnTo>
                  <a:lnTo>
                    <a:pt x="1524" y="45212"/>
                  </a:lnTo>
                  <a:lnTo>
                    <a:pt x="3937" y="62611"/>
                  </a:lnTo>
                  <a:lnTo>
                    <a:pt x="10541" y="76962"/>
                  </a:lnTo>
                  <a:lnTo>
                    <a:pt x="20320" y="86741"/>
                  </a:lnTo>
                  <a:lnTo>
                    <a:pt x="27178" y="88773"/>
                  </a:lnTo>
                  <a:lnTo>
                    <a:pt x="27178" y="45212"/>
                  </a:lnTo>
                  <a:lnTo>
                    <a:pt x="27305" y="88773"/>
                  </a:lnTo>
                  <a:lnTo>
                    <a:pt x="32385" y="90297"/>
                  </a:lnTo>
                  <a:lnTo>
                    <a:pt x="27178" y="88773"/>
                  </a:lnTo>
                  <a:lnTo>
                    <a:pt x="27178" y="165481"/>
                  </a:lnTo>
                  <a:lnTo>
                    <a:pt x="37465" y="165481"/>
                  </a:lnTo>
                  <a:lnTo>
                    <a:pt x="37465" y="90297"/>
                  </a:lnTo>
                  <a:lnTo>
                    <a:pt x="37465" y="88773"/>
                  </a:lnTo>
                  <a:lnTo>
                    <a:pt x="44323" y="86741"/>
                  </a:lnTo>
                  <a:lnTo>
                    <a:pt x="54229" y="77089"/>
                  </a:lnTo>
                  <a:lnTo>
                    <a:pt x="60833" y="62738"/>
                  </a:lnTo>
                  <a:lnTo>
                    <a:pt x="63246" y="452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06" name="object 10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099166" y="3884930"/>
              <a:ext cx="90297" cy="167640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10143236" y="4098290"/>
              <a:ext cx="0" cy="2635250"/>
            </a:xfrm>
            <a:custGeom>
              <a:avLst/>
              <a:gdLst/>
              <a:ahLst/>
              <a:cxnLst/>
              <a:rect l="l" t="t" r="r" b="b"/>
              <a:pathLst>
                <a:path h="2635250">
                  <a:moveTo>
                    <a:pt x="0" y="0"/>
                  </a:moveTo>
                  <a:lnTo>
                    <a:pt x="0" y="2635250"/>
                  </a:lnTo>
                </a:path>
              </a:pathLst>
            </a:custGeom>
            <a:ln w="17018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08" name="object 10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097007" y="6779259"/>
              <a:ext cx="90424" cy="102362"/>
            </a:xfrm>
            <a:prstGeom prst="rect">
              <a:avLst/>
            </a:prstGeom>
          </p:spPr>
        </p:pic>
      </p:grpSp>
      <p:sp>
        <p:nvSpPr>
          <p:cNvPr id="65" name="Прямоугольник 64"/>
          <p:cNvSpPr/>
          <p:nvPr/>
        </p:nvSpPr>
        <p:spPr>
          <a:xfrm>
            <a:off x="500034" y="385763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286280" y="404653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object 43">
            <a:extLst>
              <a:ext uri="{FF2B5EF4-FFF2-40B4-BE49-F238E27FC236}">
                <a16:creationId xmlns:a16="http://schemas.microsoft.com/office/drawing/2014/main" id="{73CB04ED-D3F9-453F-B92D-516B70F8CD3F}"/>
              </a:ext>
            </a:extLst>
          </p:cNvPr>
          <p:cNvSpPr/>
          <p:nvPr/>
        </p:nvSpPr>
        <p:spPr>
          <a:xfrm>
            <a:off x="5382740" y="3691956"/>
            <a:ext cx="1160114" cy="46533"/>
          </a:xfrm>
          <a:custGeom>
            <a:avLst/>
            <a:gdLst/>
            <a:ahLst/>
            <a:cxnLst/>
            <a:rect l="l" t="t" r="r" b="b"/>
            <a:pathLst>
              <a:path w="2456815" h="57784">
                <a:moveTo>
                  <a:pt x="0" y="28829"/>
                </a:moveTo>
                <a:lnTo>
                  <a:pt x="2286" y="17653"/>
                </a:lnTo>
                <a:lnTo>
                  <a:pt x="8381" y="8509"/>
                </a:lnTo>
                <a:lnTo>
                  <a:pt x="17525" y="2286"/>
                </a:lnTo>
                <a:lnTo>
                  <a:pt x="28828" y="0"/>
                </a:lnTo>
                <a:lnTo>
                  <a:pt x="2427478" y="0"/>
                </a:lnTo>
                <a:lnTo>
                  <a:pt x="2438654" y="2286"/>
                </a:lnTo>
                <a:lnTo>
                  <a:pt x="2447798" y="8509"/>
                </a:lnTo>
                <a:lnTo>
                  <a:pt x="2454020" y="17653"/>
                </a:lnTo>
                <a:lnTo>
                  <a:pt x="2456306" y="28829"/>
                </a:lnTo>
                <a:lnTo>
                  <a:pt x="2454020" y="40005"/>
                </a:lnTo>
                <a:lnTo>
                  <a:pt x="2447798" y="49149"/>
                </a:lnTo>
                <a:lnTo>
                  <a:pt x="2438654" y="55372"/>
                </a:lnTo>
                <a:lnTo>
                  <a:pt x="2427478" y="57658"/>
                </a:lnTo>
                <a:lnTo>
                  <a:pt x="28828" y="57658"/>
                </a:lnTo>
                <a:lnTo>
                  <a:pt x="17525" y="55372"/>
                </a:lnTo>
                <a:lnTo>
                  <a:pt x="8381" y="49149"/>
                </a:lnTo>
                <a:lnTo>
                  <a:pt x="2286" y="40005"/>
                </a:lnTo>
                <a:lnTo>
                  <a:pt x="0" y="288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095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BF7E6706-A312-443A-9D91-58CB53202DDB}"/>
              </a:ext>
            </a:extLst>
          </p:cNvPr>
          <p:cNvSpPr/>
          <p:nvPr/>
        </p:nvSpPr>
        <p:spPr>
          <a:xfrm>
            <a:off x="2623339" y="809244"/>
            <a:ext cx="6030324" cy="91080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7108">
              <a:spcBef>
                <a:spcPts val="54"/>
              </a:spcBef>
            </a:pP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7108">
              <a:spcBef>
                <a:spcPts val="54"/>
              </a:spcBef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13.02.11 Техническая эксплуатация и  обслуживание электрического и (по отраслям ) электромеханического оборудования </a:t>
            </a:r>
          </a:p>
          <a:p>
            <a:pPr marL="337108">
              <a:spcBef>
                <a:spcPts val="54"/>
              </a:spcBef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13.01.10 Электромонтер по ремонту и обслуживанию электрооборудования (по отраслям)</a:t>
            </a:r>
          </a:p>
          <a:p>
            <a:pPr marL="337108">
              <a:spcBef>
                <a:spcPts val="54"/>
              </a:spcBef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08.02.09 Монтаж, наладка и эксплуатация электрооборудования промышленных и гражданских зданий</a:t>
            </a:r>
          </a:p>
          <a:p>
            <a:pPr algn="ctr"/>
            <a:endParaRPr lang="ru-RU" dirty="0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546C6FCE-ADB8-347B-5E2F-389E0FFA589A}"/>
              </a:ext>
            </a:extLst>
          </p:cNvPr>
          <p:cNvSpPr/>
          <p:nvPr/>
        </p:nvSpPr>
        <p:spPr>
          <a:xfrm>
            <a:off x="589176" y="4065087"/>
            <a:ext cx="4466772" cy="87437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7108">
              <a:spcBef>
                <a:spcPts val="54"/>
              </a:spcBef>
            </a:pP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«Аркада-СЗП»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https://www.arkada39.com/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АО «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Россети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Янтарь» </a:t>
            </a:r>
            <a:r>
              <a:rPr lang="ru-RU" sz="1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14"/>
              </a:rPr>
              <a:t>rosseti-yantar.ru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СоветскТеплосети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https://sovetsk-teploseti.ru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Филиал ОАО «Интер РАО-Электрогенерация» «Калининградская ТЭЦ-2»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6"/>
              </a:rPr>
              <a:t>https://irao-generation.ru/stations/kalinigradg/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D5EF66B2-FB4C-77B1-5F9D-7F4AC1E72A1E}"/>
              </a:ext>
            </a:extLst>
          </p:cNvPr>
          <p:cNvGrpSpPr/>
          <p:nvPr/>
        </p:nvGrpSpPr>
        <p:grpSpPr>
          <a:xfrm>
            <a:off x="0" y="-63296"/>
            <a:ext cx="9153698" cy="5270092"/>
            <a:chOff x="-496999" y="1279054"/>
            <a:chExt cx="9153698" cy="5270092"/>
          </a:xfrm>
        </p:grpSpPr>
        <p:sp>
          <p:nvSpPr>
            <p:cNvPr id="31" name="Прямоугольный треугольник 30">
              <a:extLst>
                <a:ext uri="{FF2B5EF4-FFF2-40B4-BE49-F238E27FC236}">
                  <a16:creationId xmlns:a16="http://schemas.microsoft.com/office/drawing/2014/main" id="{B6BA804A-A941-F7AE-5FC6-7D1EB600CBE7}"/>
                </a:ext>
              </a:extLst>
            </p:cNvPr>
            <p:cNvSpPr/>
            <p:nvPr/>
          </p:nvSpPr>
          <p:spPr>
            <a:xfrm rot="5400000">
              <a:off x="-496999" y="1329074"/>
              <a:ext cx="5220072" cy="5220072"/>
            </a:xfrm>
            <a:prstGeom prst="rtTriangle">
              <a:avLst/>
            </a:prstGeom>
            <a:solidFill>
              <a:srgbClr val="FFC000">
                <a:alpha val="22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  <a:reflection stA="0" endPos="65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ый треугольник 32">
              <a:extLst>
                <a:ext uri="{FF2B5EF4-FFF2-40B4-BE49-F238E27FC236}">
                  <a16:creationId xmlns:a16="http://schemas.microsoft.com/office/drawing/2014/main" id="{8D333F00-9274-94B4-4DE8-A5E30662C712}"/>
                </a:ext>
              </a:extLst>
            </p:cNvPr>
            <p:cNvSpPr/>
            <p:nvPr/>
          </p:nvSpPr>
          <p:spPr>
            <a:xfrm rot="16200000">
              <a:off x="3436627" y="1279054"/>
              <a:ext cx="5220072" cy="5220072"/>
            </a:xfrm>
            <a:prstGeom prst="rtTriangl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53000"/>
                  </a:srgbClr>
                </a:gs>
                <a:gs pos="50000">
                  <a:srgbClr val="92D050">
                    <a:tint val="44500"/>
                    <a:satMod val="160000"/>
                    <a:alpha val="51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E72A1CFB-32C9-7DA1-1CBB-6549A45AE2A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633" y="2150403"/>
            <a:ext cx="1950087" cy="1112643"/>
          </a:xfrm>
          <a:prstGeom prst="rect">
            <a:avLst/>
          </a:prstGeom>
        </p:spPr>
      </p:pic>
      <p:sp>
        <p:nvSpPr>
          <p:cNvPr id="64" name="object 64"/>
          <p:cNvSpPr txBox="1"/>
          <p:nvPr/>
        </p:nvSpPr>
        <p:spPr>
          <a:xfrm>
            <a:off x="5254507" y="3743556"/>
            <a:ext cx="1254314" cy="147019"/>
          </a:xfrm>
          <a:prstGeom prst="rect">
            <a:avLst/>
          </a:prstGeom>
          <a:noFill/>
        </p:spPr>
        <p:txBody>
          <a:bodyPr vert="horz" wrap="square" lIns="0" tIns="55109" rIns="0" bIns="0" rtlCol="0">
            <a:spAutoFit/>
          </a:bodyPr>
          <a:lstStyle/>
          <a:p>
            <a:pPr marL="411265">
              <a:lnSpc>
                <a:spcPts val="699"/>
              </a:lnSpc>
              <a:spcBef>
                <a:spcPts val="434"/>
              </a:spcBef>
            </a:pPr>
            <a:r>
              <a:rPr sz="800" b="1" spc="-5" dirty="0">
                <a:latin typeface="Times New Roman" pitchFamily="18" charset="0"/>
                <a:cs typeface="Times New Roman" pitchFamily="18" charset="0"/>
              </a:rPr>
              <a:t>КОНТАКТЫ</a:t>
            </a:r>
            <a:endParaRPr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882BA7C3-B8FC-045F-C4BD-1A8DDE32DE49}"/>
              </a:ext>
            </a:extLst>
          </p:cNvPr>
          <p:cNvSpPr/>
          <p:nvPr/>
        </p:nvSpPr>
        <p:spPr>
          <a:xfrm>
            <a:off x="5145090" y="4063562"/>
            <a:ext cx="3932163" cy="857394"/>
          </a:xfrm>
          <a:prstGeom prst="roundRect">
            <a:avLst/>
          </a:prstGeom>
          <a:solidFill>
            <a:srgbClr val="92D050">
              <a:alpha val="23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r:id="rId18"/>
            </a:endParaRP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8"/>
              </a:rPr>
              <a:t>http://jbi-1.ru/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ООО «Завод ЖБИ-Первый»</a:t>
            </a:r>
          </a:p>
          <a:p>
            <a:pPr algn="r"/>
            <a:r>
              <a:rPr lang="ru-RU" sz="1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19"/>
              </a:rPr>
              <a:t>fpc.ru</a:t>
            </a:r>
            <a:r>
              <a:rPr lang="ru-RU" sz="1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АО «Федеральная пассажирская компания»</a:t>
            </a: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0"/>
              </a:rPr>
              <a:t>https://checko.ru/company/sk-ayaks-1143926022316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ООО «СК Аякс»</a:t>
            </a: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1"/>
              </a:rPr>
              <a:t>http://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1"/>
              </a:rPr>
              <a:t>техно-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1"/>
              </a:rPr>
              <a:t>выгода.рф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ООО «Общее дело»</a:t>
            </a:r>
          </a:p>
          <a:p>
            <a:pPr algn="ctr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505253" y="3033354"/>
            <a:ext cx="857256" cy="375515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en-US" sz="800" spc="123" dirty="0"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Разработка технической документации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02561" y="3479687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460340" y="3506788"/>
            <a:ext cx="2354716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  <a:tabLst>
                <a:tab pos="939208" algn="l"/>
                <a:tab pos="2004279" algn="l"/>
              </a:tabLst>
            </a:pP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-3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2-</a:t>
            </a: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4</a:t>
            </a:r>
            <a:r>
              <a:rPr sz="800" b="1" spc="-8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sz="800" b="1" spc="-15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1" name="Picture 2" descr="государственное бюджетное образовательное учреждение среднего профессионального образования калининградской области технологический колледж">
            <a:extLst>
              <a:ext uri="{FF2B5EF4-FFF2-40B4-BE49-F238E27FC236}">
                <a16:creationId xmlns:a16="http://schemas.microsoft.com/office/drawing/2014/main" id="{59439ACF-68E1-BA91-7735-59567FC4A1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lum contrast="10000"/>
          </a:blip>
          <a:srcRect r="74073"/>
          <a:stretch/>
        </p:blipFill>
        <p:spPr bwMode="auto">
          <a:xfrm>
            <a:off x="27487" y="128098"/>
            <a:ext cx="1725282" cy="798002"/>
          </a:xfrm>
          <a:prstGeom prst="rect">
            <a:avLst/>
          </a:prstGeom>
          <a:noFill/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5D381254-02C8-2E5F-CAD2-A655465E4C4D}"/>
              </a:ext>
            </a:extLst>
          </p:cNvPr>
          <p:cNvSpPr txBox="1"/>
          <p:nvPr/>
        </p:nvSpPr>
        <p:spPr>
          <a:xfrm>
            <a:off x="6636848" y="1822899"/>
            <a:ext cx="1549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Главный инженер </a:t>
            </a:r>
          </a:p>
          <a:p>
            <a:pPr algn="ctr"/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35 - …. лет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82383" y="2768672"/>
            <a:ext cx="832271" cy="407690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marL="6803" algn="ctr">
              <a:spcBef>
                <a:spcPts val="99"/>
              </a:spcBef>
            </a:pPr>
            <a:r>
              <a:rPr lang="ru-RU" sz="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АБИТУРИЕНТ/</a:t>
            </a:r>
          </a:p>
          <a:p>
            <a:pPr marL="6803" algn="ctr">
              <a:spcBef>
                <a:spcPts val="99"/>
              </a:spcBef>
            </a:pPr>
            <a:r>
              <a:rPr lang="ru-RU" sz="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</a:t>
            </a:r>
          </a:p>
          <a:p>
            <a:pPr marL="6803" algn="ctr">
              <a:spcBef>
                <a:spcPts val="99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800" b="1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800" b="1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sz="800" b="1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13757" y="2496313"/>
            <a:ext cx="842202" cy="751374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marL="6803" algn="ctr">
              <a:spcBef>
                <a:spcPts val="99"/>
              </a:spcBef>
            </a:pPr>
            <a:r>
              <a:rPr lang="ru-RU" sz="800" b="1" spc="-5" dirty="0">
                <a:latin typeface="Times New Roman" panose="02020603050405020304" pitchFamily="18" charset="0"/>
                <a:cs typeface="Times New Roman" pitchFamily="18" charset="0"/>
              </a:rPr>
              <a:t>Электромонтёр по ремонту и обслуживанию электрооборудования</a:t>
            </a:r>
            <a:endParaRPr sz="800" dirty="0">
              <a:latin typeface="Times New Roman" pitchFamily="18" charset="0"/>
              <a:cs typeface="Times New Roman" pitchFamily="18" charset="0"/>
            </a:endParaRPr>
          </a:p>
          <a:p>
            <a:pPr marL="21431" algn="ctr">
              <a:spcBef>
                <a:spcPts val="37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18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6" dirty="0">
                <a:latin typeface="Times New Roman" panose="02020603050405020304" pitchFamily="18" charset="0"/>
                <a:cs typeface="Times New Roman" pitchFamily="18" charset="0"/>
              </a:rPr>
              <a:t>22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3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1141368B-DB16-614F-44A5-EFBDA85CA301}"/>
              </a:ext>
            </a:extLst>
          </p:cNvPr>
          <p:cNvSpPr/>
          <p:nvPr/>
        </p:nvSpPr>
        <p:spPr>
          <a:xfrm>
            <a:off x="4275934" y="889035"/>
            <a:ext cx="3187102" cy="740189"/>
          </a:xfrm>
          <a:prstGeom prst="roundRect">
            <a:avLst>
              <a:gd name="adj" fmla="val 23563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7108">
              <a:spcBef>
                <a:spcPts val="54"/>
              </a:spcBef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23.02.07 Техническое обслуживание и ремонт двигателей, систем и агрегатов автомобилей</a:t>
            </a:r>
            <a:endParaRPr lang="ru-RU" dirty="0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88E4EC19-99E8-32A7-5065-067918DD9D46}"/>
              </a:ext>
            </a:extLst>
          </p:cNvPr>
          <p:cNvSpPr/>
          <p:nvPr/>
        </p:nvSpPr>
        <p:spPr>
          <a:xfrm>
            <a:off x="414821" y="4132930"/>
            <a:ext cx="4680471" cy="8771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Автомобильный завод «АВТОТОР»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http://www.avtotor.ru/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«Аркада-СЗП»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https://www.arkada39.com/o-nas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ТильзитСтройТранс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https://www.rusprofile.ru/id/1717466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«Форос»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https://zachestnyibiznes.ru/company/ul/1023902004268_3911006468_OOO-FOROS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object 43">
            <a:extLst>
              <a:ext uri="{FF2B5EF4-FFF2-40B4-BE49-F238E27FC236}">
                <a16:creationId xmlns:a16="http://schemas.microsoft.com/office/drawing/2014/main" id="{182BD256-4F54-4979-A362-E3E656071BC4}"/>
              </a:ext>
            </a:extLst>
          </p:cNvPr>
          <p:cNvSpPr/>
          <p:nvPr/>
        </p:nvSpPr>
        <p:spPr>
          <a:xfrm>
            <a:off x="5382740" y="3691956"/>
            <a:ext cx="1160114" cy="46533"/>
          </a:xfrm>
          <a:custGeom>
            <a:avLst/>
            <a:gdLst/>
            <a:ahLst/>
            <a:cxnLst/>
            <a:rect l="l" t="t" r="r" b="b"/>
            <a:pathLst>
              <a:path w="2456815" h="57784">
                <a:moveTo>
                  <a:pt x="0" y="28829"/>
                </a:moveTo>
                <a:lnTo>
                  <a:pt x="2286" y="17653"/>
                </a:lnTo>
                <a:lnTo>
                  <a:pt x="8381" y="8509"/>
                </a:lnTo>
                <a:lnTo>
                  <a:pt x="17525" y="2286"/>
                </a:lnTo>
                <a:lnTo>
                  <a:pt x="28828" y="0"/>
                </a:lnTo>
                <a:lnTo>
                  <a:pt x="2427478" y="0"/>
                </a:lnTo>
                <a:lnTo>
                  <a:pt x="2438654" y="2286"/>
                </a:lnTo>
                <a:lnTo>
                  <a:pt x="2447798" y="8509"/>
                </a:lnTo>
                <a:lnTo>
                  <a:pt x="2454020" y="17653"/>
                </a:lnTo>
                <a:lnTo>
                  <a:pt x="2456306" y="28829"/>
                </a:lnTo>
                <a:lnTo>
                  <a:pt x="2454020" y="40005"/>
                </a:lnTo>
                <a:lnTo>
                  <a:pt x="2447798" y="49149"/>
                </a:lnTo>
                <a:lnTo>
                  <a:pt x="2438654" y="55372"/>
                </a:lnTo>
                <a:lnTo>
                  <a:pt x="2427478" y="57658"/>
                </a:lnTo>
                <a:lnTo>
                  <a:pt x="28828" y="57658"/>
                </a:lnTo>
                <a:lnTo>
                  <a:pt x="17525" y="55372"/>
                </a:lnTo>
                <a:lnTo>
                  <a:pt x="8381" y="49149"/>
                </a:lnTo>
                <a:lnTo>
                  <a:pt x="2286" y="40005"/>
                </a:lnTo>
                <a:lnTo>
                  <a:pt x="0" y="288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095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object 37">
            <a:extLst>
              <a:ext uri="{FF2B5EF4-FFF2-40B4-BE49-F238E27FC236}">
                <a16:creationId xmlns:a16="http://schemas.microsoft.com/office/drawing/2014/main" id="{71F9D5FC-72A6-F717-8AE1-F5609EC022E3}"/>
              </a:ext>
            </a:extLst>
          </p:cNvPr>
          <p:cNvGrpSpPr/>
          <p:nvPr/>
        </p:nvGrpSpPr>
        <p:grpSpPr>
          <a:xfrm>
            <a:off x="1204125" y="3691602"/>
            <a:ext cx="4251047" cy="37352"/>
            <a:chOff x="70410" y="6816851"/>
            <a:chExt cx="7935289" cy="69723"/>
          </a:xfrm>
        </p:grpSpPr>
        <p:pic>
          <p:nvPicPr>
            <p:cNvPr id="14" name="object 38">
              <a:extLst>
                <a:ext uri="{FF2B5EF4-FFF2-40B4-BE49-F238E27FC236}">
                  <a16:creationId xmlns:a16="http://schemas.microsoft.com/office/drawing/2014/main" id="{33E796DE-66AE-2457-7E84-963B7801D8B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410" y="6816903"/>
              <a:ext cx="1701038" cy="57605"/>
            </a:xfrm>
            <a:prstGeom prst="rect">
              <a:avLst/>
            </a:prstGeom>
          </p:spPr>
        </p:pic>
        <p:sp>
          <p:nvSpPr>
            <p:cNvPr id="16" name="object 39">
              <a:extLst>
                <a:ext uri="{FF2B5EF4-FFF2-40B4-BE49-F238E27FC236}">
                  <a16:creationId xmlns:a16="http://schemas.microsoft.com/office/drawing/2014/main" id="{6DBDA1D3-EADA-1237-0F9E-2DD3A4F1DEA5}"/>
                </a:ext>
              </a:extLst>
            </p:cNvPr>
            <p:cNvSpPr/>
            <p:nvPr/>
          </p:nvSpPr>
          <p:spPr>
            <a:xfrm>
              <a:off x="7041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63" y="17653"/>
                  </a:lnTo>
                  <a:lnTo>
                    <a:pt x="8435" y="8509"/>
                  </a:lnTo>
                  <a:lnTo>
                    <a:pt x="17592" y="2286"/>
                  </a:lnTo>
                  <a:lnTo>
                    <a:pt x="28803" y="0"/>
                  </a:lnTo>
                  <a:lnTo>
                    <a:pt x="1672156" y="0"/>
                  </a:lnTo>
                  <a:lnTo>
                    <a:pt x="1683459" y="2286"/>
                  </a:lnTo>
                  <a:lnTo>
                    <a:pt x="1692603" y="8509"/>
                  </a:lnTo>
                  <a:lnTo>
                    <a:pt x="1698699" y="17653"/>
                  </a:lnTo>
                  <a:lnTo>
                    <a:pt x="1700985" y="28829"/>
                  </a:lnTo>
                  <a:lnTo>
                    <a:pt x="1698699" y="40005"/>
                  </a:lnTo>
                  <a:lnTo>
                    <a:pt x="1692603" y="49149"/>
                  </a:lnTo>
                  <a:lnTo>
                    <a:pt x="1683459" y="55372"/>
                  </a:lnTo>
                  <a:lnTo>
                    <a:pt x="1672156" y="57658"/>
                  </a:lnTo>
                  <a:lnTo>
                    <a:pt x="28803" y="57658"/>
                  </a:lnTo>
                  <a:lnTo>
                    <a:pt x="17592" y="55372"/>
                  </a:lnTo>
                  <a:lnTo>
                    <a:pt x="8435" y="49149"/>
                  </a:lnTo>
                  <a:lnTo>
                    <a:pt x="2263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6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17" name="object 40">
              <a:extLst>
                <a:ext uri="{FF2B5EF4-FFF2-40B4-BE49-F238E27FC236}">
                  <a16:creationId xmlns:a16="http://schemas.microsoft.com/office/drawing/2014/main" id="{70F5AE2B-D463-8CDF-80D4-69F70B4B5284}"/>
                </a:ext>
              </a:extLst>
            </p:cNvPr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1672208" y="0"/>
                  </a:moveTo>
                  <a:lnTo>
                    <a:pt x="28829" y="0"/>
                  </a:lnTo>
                  <a:lnTo>
                    <a:pt x="17653" y="2286"/>
                  </a:lnTo>
                  <a:lnTo>
                    <a:pt x="8509" y="8509"/>
                  </a:lnTo>
                  <a:lnTo>
                    <a:pt x="2286" y="17653"/>
                  </a:lnTo>
                  <a:lnTo>
                    <a:pt x="0" y="28829"/>
                  </a:lnTo>
                  <a:lnTo>
                    <a:pt x="2286" y="40005"/>
                  </a:lnTo>
                  <a:lnTo>
                    <a:pt x="8509" y="49149"/>
                  </a:lnTo>
                  <a:lnTo>
                    <a:pt x="17653" y="55372"/>
                  </a:lnTo>
                  <a:lnTo>
                    <a:pt x="28829" y="57658"/>
                  </a:lnTo>
                  <a:lnTo>
                    <a:pt x="1672208" y="57658"/>
                  </a:lnTo>
                  <a:lnTo>
                    <a:pt x="1683384" y="55372"/>
                  </a:lnTo>
                  <a:lnTo>
                    <a:pt x="1692529" y="49149"/>
                  </a:lnTo>
                  <a:lnTo>
                    <a:pt x="1698752" y="40005"/>
                  </a:lnTo>
                  <a:lnTo>
                    <a:pt x="1701038" y="28829"/>
                  </a:lnTo>
                  <a:lnTo>
                    <a:pt x="1698752" y="17653"/>
                  </a:lnTo>
                  <a:lnTo>
                    <a:pt x="1692529" y="8509"/>
                  </a:lnTo>
                  <a:lnTo>
                    <a:pt x="1683384" y="2286"/>
                  </a:lnTo>
                  <a:lnTo>
                    <a:pt x="1672208" y="0"/>
                  </a:lnTo>
                  <a:close/>
                </a:path>
              </a:pathLst>
            </a:custGeom>
            <a:solidFill>
              <a:srgbClr val="6E2E9F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18" name="object 41">
              <a:extLst>
                <a:ext uri="{FF2B5EF4-FFF2-40B4-BE49-F238E27FC236}">
                  <a16:creationId xmlns:a16="http://schemas.microsoft.com/office/drawing/2014/main" id="{2DCFFD8B-225A-94FF-1144-CAEE6F6558F4}"/>
                </a:ext>
              </a:extLst>
            </p:cNvPr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86" y="17653"/>
                  </a:lnTo>
                  <a:lnTo>
                    <a:pt x="8509" y="8509"/>
                  </a:lnTo>
                  <a:lnTo>
                    <a:pt x="17653" y="2286"/>
                  </a:lnTo>
                  <a:lnTo>
                    <a:pt x="28829" y="0"/>
                  </a:lnTo>
                  <a:lnTo>
                    <a:pt x="1672208" y="0"/>
                  </a:lnTo>
                  <a:lnTo>
                    <a:pt x="1683384" y="2286"/>
                  </a:lnTo>
                  <a:lnTo>
                    <a:pt x="1692529" y="8509"/>
                  </a:lnTo>
                  <a:lnTo>
                    <a:pt x="1698752" y="17653"/>
                  </a:lnTo>
                  <a:lnTo>
                    <a:pt x="1701038" y="28829"/>
                  </a:lnTo>
                  <a:lnTo>
                    <a:pt x="1698752" y="40005"/>
                  </a:lnTo>
                  <a:lnTo>
                    <a:pt x="1692529" y="49149"/>
                  </a:lnTo>
                  <a:lnTo>
                    <a:pt x="1683384" y="55372"/>
                  </a:lnTo>
                  <a:lnTo>
                    <a:pt x="1672208" y="57658"/>
                  </a:lnTo>
                  <a:lnTo>
                    <a:pt x="28829" y="57658"/>
                  </a:lnTo>
                  <a:lnTo>
                    <a:pt x="17653" y="55372"/>
                  </a:lnTo>
                  <a:lnTo>
                    <a:pt x="8509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rgbClr val="FFC000"/>
            </a:solidFill>
            <a:ln w="6096">
              <a:solidFill>
                <a:srgbClr val="6E2E9F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9" name="object 42">
              <a:extLst>
                <a:ext uri="{FF2B5EF4-FFF2-40B4-BE49-F238E27FC236}">
                  <a16:creationId xmlns:a16="http://schemas.microsoft.com/office/drawing/2014/main" id="{A17780B5-1DD6-78A6-D02D-666491751DF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69258" y="6816903"/>
              <a:ext cx="2456307" cy="57605"/>
            </a:xfrm>
            <a:prstGeom prst="rect">
              <a:avLst/>
            </a:prstGeom>
          </p:spPr>
        </p:pic>
        <p:sp>
          <p:nvSpPr>
            <p:cNvPr id="22" name="object 43">
              <a:extLst>
                <a:ext uri="{FF2B5EF4-FFF2-40B4-BE49-F238E27FC236}">
                  <a16:creationId xmlns:a16="http://schemas.microsoft.com/office/drawing/2014/main" id="{963FCD05-58EC-94F7-8C3B-6F5A6481C63C}"/>
                </a:ext>
              </a:extLst>
            </p:cNvPr>
            <p:cNvSpPr/>
            <p:nvPr/>
          </p:nvSpPr>
          <p:spPr>
            <a:xfrm>
              <a:off x="3469258" y="6816851"/>
              <a:ext cx="2456815" cy="57785"/>
            </a:xfrm>
            <a:custGeom>
              <a:avLst/>
              <a:gdLst/>
              <a:ahLst/>
              <a:cxnLst/>
              <a:rect l="l" t="t" r="r" b="b"/>
              <a:pathLst>
                <a:path w="2456815" h="57784">
                  <a:moveTo>
                    <a:pt x="0" y="28829"/>
                  </a:moveTo>
                  <a:lnTo>
                    <a:pt x="2286" y="17653"/>
                  </a:lnTo>
                  <a:lnTo>
                    <a:pt x="8381" y="8509"/>
                  </a:lnTo>
                  <a:lnTo>
                    <a:pt x="17525" y="2286"/>
                  </a:lnTo>
                  <a:lnTo>
                    <a:pt x="28828" y="0"/>
                  </a:lnTo>
                  <a:lnTo>
                    <a:pt x="2427478" y="0"/>
                  </a:lnTo>
                  <a:lnTo>
                    <a:pt x="2438654" y="2286"/>
                  </a:lnTo>
                  <a:lnTo>
                    <a:pt x="2447798" y="8509"/>
                  </a:lnTo>
                  <a:lnTo>
                    <a:pt x="2454020" y="17653"/>
                  </a:lnTo>
                  <a:lnTo>
                    <a:pt x="2456306" y="28829"/>
                  </a:lnTo>
                  <a:lnTo>
                    <a:pt x="2454020" y="40005"/>
                  </a:lnTo>
                  <a:lnTo>
                    <a:pt x="2447798" y="49149"/>
                  </a:lnTo>
                  <a:lnTo>
                    <a:pt x="2438654" y="55372"/>
                  </a:lnTo>
                  <a:lnTo>
                    <a:pt x="2427478" y="57658"/>
                  </a:lnTo>
                  <a:lnTo>
                    <a:pt x="28828" y="57658"/>
                  </a:lnTo>
                  <a:lnTo>
                    <a:pt x="17525" y="55372"/>
                  </a:lnTo>
                  <a:lnTo>
                    <a:pt x="8381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5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23" name="object 47">
              <a:extLst>
                <a:ext uri="{FF2B5EF4-FFF2-40B4-BE49-F238E27FC236}">
                  <a16:creationId xmlns:a16="http://schemas.microsoft.com/office/drawing/2014/main" id="{F33652B5-0599-2ECF-81B1-8214B0DB5391}"/>
                </a:ext>
              </a:extLst>
            </p:cNvPr>
            <p:cNvSpPr/>
            <p:nvPr/>
          </p:nvSpPr>
          <p:spPr>
            <a:xfrm>
              <a:off x="5936869" y="6819899"/>
              <a:ext cx="2068830" cy="66675"/>
            </a:xfrm>
            <a:custGeom>
              <a:avLst/>
              <a:gdLst/>
              <a:ahLst/>
              <a:cxnLst/>
              <a:rect l="l" t="t" r="r" b="b"/>
              <a:pathLst>
                <a:path w="2068829" h="66675">
                  <a:moveTo>
                    <a:pt x="2033524" y="0"/>
                  </a:moveTo>
                  <a:lnTo>
                    <a:pt x="35051" y="0"/>
                  </a:lnTo>
                  <a:lnTo>
                    <a:pt x="21462" y="2667"/>
                  </a:lnTo>
                  <a:lnTo>
                    <a:pt x="10286" y="9651"/>
                  </a:lnTo>
                  <a:lnTo>
                    <a:pt x="2793" y="20193"/>
                  </a:lnTo>
                  <a:lnTo>
                    <a:pt x="0" y="33147"/>
                  </a:lnTo>
                  <a:lnTo>
                    <a:pt x="2793" y="45974"/>
                  </a:lnTo>
                  <a:lnTo>
                    <a:pt x="10286" y="56514"/>
                  </a:lnTo>
                  <a:lnTo>
                    <a:pt x="21462" y="63626"/>
                  </a:lnTo>
                  <a:lnTo>
                    <a:pt x="35051" y="66293"/>
                  </a:lnTo>
                  <a:lnTo>
                    <a:pt x="2033524" y="66293"/>
                  </a:lnTo>
                  <a:lnTo>
                    <a:pt x="2047112" y="63626"/>
                  </a:lnTo>
                  <a:lnTo>
                    <a:pt x="2058288" y="56514"/>
                  </a:lnTo>
                  <a:lnTo>
                    <a:pt x="2065781" y="45974"/>
                  </a:lnTo>
                  <a:lnTo>
                    <a:pt x="2068576" y="33147"/>
                  </a:lnTo>
                  <a:lnTo>
                    <a:pt x="2065781" y="20193"/>
                  </a:lnTo>
                  <a:lnTo>
                    <a:pt x="2058288" y="9651"/>
                  </a:lnTo>
                  <a:lnTo>
                    <a:pt x="2047112" y="2667"/>
                  </a:lnTo>
                  <a:lnTo>
                    <a:pt x="203352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object 83">
            <a:extLst>
              <a:ext uri="{FF2B5EF4-FFF2-40B4-BE49-F238E27FC236}">
                <a16:creationId xmlns:a16="http://schemas.microsoft.com/office/drawing/2014/main" id="{B5322BAF-F6D7-3692-2372-56AD9C12093E}"/>
              </a:ext>
            </a:extLst>
          </p:cNvPr>
          <p:cNvSpPr/>
          <p:nvPr/>
        </p:nvSpPr>
        <p:spPr>
          <a:xfrm>
            <a:off x="5391517" y="3745358"/>
            <a:ext cx="1158239" cy="19279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5" name="object 83">
            <a:extLst>
              <a:ext uri="{FF2B5EF4-FFF2-40B4-BE49-F238E27FC236}">
                <a16:creationId xmlns:a16="http://schemas.microsoft.com/office/drawing/2014/main" id="{F05776DB-7128-F654-C61B-48B94C660327}"/>
              </a:ext>
            </a:extLst>
          </p:cNvPr>
          <p:cNvSpPr/>
          <p:nvPr/>
        </p:nvSpPr>
        <p:spPr>
          <a:xfrm>
            <a:off x="6548371" y="1738849"/>
            <a:ext cx="2213579" cy="35473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7" name="object 83">
            <a:extLst>
              <a:ext uri="{FF2B5EF4-FFF2-40B4-BE49-F238E27FC236}">
                <a16:creationId xmlns:a16="http://schemas.microsoft.com/office/drawing/2014/main" id="{324D5643-1DE6-80FC-F289-021214E2C3C9}"/>
              </a:ext>
            </a:extLst>
          </p:cNvPr>
          <p:cNvSpPr/>
          <p:nvPr/>
        </p:nvSpPr>
        <p:spPr>
          <a:xfrm>
            <a:off x="5407057" y="1799910"/>
            <a:ext cx="1138714" cy="439587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8" name="object 83">
            <a:extLst>
              <a:ext uri="{FF2B5EF4-FFF2-40B4-BE49-F238E27FC236}">
                <a16:creationId xmlns:a16="http://schemas.microsoft.com/office/drawing/2014/main" id="{B0819581-4314-AB0D-FF0B-2D8F9EC3D5BA}"/>
              </a:ext>
            </a:extLst>
          </p:cNvPr>
          <p:cNvSpPr/>
          <p:nvPr/>
        </p:nvSpPr>
        <p:spPr>
          <a:xfrm>
            <a:off x="4297991" y="1993276"/>
            <a:ext cx="1094867" cy="506645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9" name="object 83">
            <a:extLst>
              <a:ext uri="{FF2B5EF4-FFF2-40B4-BE49-F238E27FC236}">
                <a16:creationId xmlns:a16="http://schemas.microsoft.com/office/drawing/2014/main" id="{07D6AEFF-32DA-6556-421A-ECFF8D3419E0}"/>
              </a:ext>
            </a:extLst>
          </p:cNvPr>
          <p:cNvSpPr/>
          <p:nvPr/>
        </p:nvSpPr>
        <p:spPr>
          <a:xfrm>
            <a:off x="3007729" y="2228242"/>
            <a:ext cx="1295478" cy="384378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2" name="object 83">
            <a:extLst>
              <a:ext uri="{FF2B5EF4-FFF2-40B4-BE49-F238E27FC236}">
                <a16:creationId xmlns:a16="http://schemas.microsoft.com/office/drawing/2014/main" id="{8C32B2EA-31E0-0A46-3E3C-C900242C54DF}"/>
              </a:ext>
            </a:extLst>
          </p:cNvPr>
          <p:cNvSpPr/>
          <p:nvPr/>
        </p:nvSpPr>
        <p:spPr>
          <a:xfrm>
            <a:off x="2106081" y="2482174"/>
            <a:ext cx="914544" cy="483032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 dirty="0"/>
          </a:p>
        </p:txBody>
      </p:sp>
      <p:sp>
        <p:nvSpPr>
          <p:cNvPr id="30" name="object 83">
            <a:extLst>
              <a:ext uri="{FF2B5EF4-FFF2-40B4-BE49-F238E27FC236}">
                <a16:creationId xmlns:a16="http://schemas.microsoft.com/office/drawing/2014/main" id="{81026909-F3AB-BE00-80D7-FA1ABC4B2151}"/>
              </a:ext>
            </a:extLst>
          </p:cNvPr>
          <p:cNvSpPr/>
          <p:nvPr/>
        </p:nvSpPr>
        <p:spPr>
          <a:xfrm>
            <a:off x="1018106" y="2692140"/>
            <a:ext cx="1063502" cy="415237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6DFE0C5-514B-7701-A048-A3398EA02FB0}"/>
              </a:ext>
            </a:extLst>
          </p:cNvPr>
          <p:cNvGrpSpPr/>
          <p:nvPr/>
        </p:nvGrpSpPr>
        <p:grpSpPr>
          <a:xfrm>
            <a:off x="0" y="-43248"/>
            <a:ext cx="9128725" cy="5256369"/>
            <a:chOff x="-2056827" y="-633706"/>
            <a:chExt cx="9128725" cy="5256369"/>
          </a:xfrm>
        </p:grpSpPr>
        <p:sp>
          <p:nvSpPr>
            <p:cNvPr id="6" name="Прямоугольный треугольник 5">
              <a:extLst>
                <a:ext uri="{FF2B5EF4-FFF2-40B4-BE49-F238E27FC236}">
                  <a16:creationId xmlns:a16="http://schemas.microsoft.com/office/drawing/2014/main" id="{BE12CCBD-14F4-E177-1FBB-C41A5297646D}"/>
                </a:ext>
              </a:extLst>
            </p:cNvPr>
            <p:cNvSpPr/>
            <p:nvPr/>
          </p:nvSpPr>
          <p:spPr>
            <a:xfrm rot="5400000">
              <a:off x="-2056827" y="-597409"/>
              <a:ext cx="5220072" cy="5220072"/>
            </a:xfrm>
            <a:prstGeom prst="rtTriangle">
              <a:avLst/>
            </a:prstGeom>
            <a:solidFill>
              <a:srgbClr val="FFC000">
                <a:alpha val="22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  <a:reflection stA="0" endPos="65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ый треугольник 7">
              <a:extLst>
                <a:ext uri="{FF2B5EF4-FFF2-40B4-BE49-F238E27FC236}">
                  <a16:creationId xmlns:a16="http://schemas.microsoft.com/office/drawing/2014/main" id="{DA846CAF-9C7B-46EE-4C02-17E3164FCC06}"/>
                </a:ext>
              </a:extLst>
            </p:cNvPr>
            <p:cNvSpPr/>
            <p:nvPr/>
          </p:nvSpPr>
          <p:spPr>
            <a:xfrm rot="16200000">
              <a:off x="1851826" y="-633706"/>
              <a:ext cx="5220072" cy="5220072"/>
            </a:xfrm>
            <a:prstGeom prst="rtTriangl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53000"/>
                  </a:srgbClr>
                </a:gs>
                <a:gs pos="50000">
                  <a:srgbClr val="92D050">
                    <a:tint val="44500"/>
                    <a:satMod val="160000"/>
                    <a:alpha val="51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object 2"/>
          <p:cNvSpPr txBox="1"/>
          <p:nvPr/>
        </p:nvSpPr>
        <p:spPr>
          <a:xfrm>
            <a:off x="1431417" y="3480027"/>
            <a:ext cx="2354716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  <a:tabLst>
                <a:tab pos="939208" algn="l"/>
                <a:tab pos="2004279" algn="l"/>
              </a:tabLst>
            </a:pP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-4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sz="800" b="1" spc="-8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4 </a:t>
            </a:r>
            <a:r>
              <a:rPr sz="800" b="1" spc="-15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10385" y="3480027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4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spc="-13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02561" y="3479687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90545" y="3567520"/>
            <a:ext cx="826294" cy="5783"/>
          </a:xfrm>
          <a:custGeom>
            <a:avLst/>
            <a:gdLst/>
            <a:ahLst/>
            <a:cxnLst/>
            <a:rect l="l" t="t" r="r" b="b"/>
            <a:pathLst>
              <a:path w="1542415" h="10795">
                <a:moveTo>
                  <a:pt x="1542288" y="0"/>
                </a:moveTo>
                <a:lnTo>
                  <a:pt x="0" y="0"/>
                </a:lnTo>
                <a:lnTo>
                  <a:pt x="0" y="10667"/>
                </a:lnTo>
                <a:lnTo>
                  <a:pt x="1542288" y="10667"/>
                </a:lnTo>
                <a:lnTo>
                  <a:pt x="1542288" y="0"/>
                </a:lnTo>
                <a:close/>
              </a:path>
            </a:pathLst>
          </a:custGeom>
          <a:solidFill>
            <a:srgbClr val="A3A3A3"/>
          </a:solidFill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0669" y="2702325"/>
            <a:ext cx="860295" cy="407690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marL="6803" algn="ctr">
              <a:spcBef>
                <a:spcPts val="99"/>
              </a:spcBef>
            </a:pPr>
            <a:r>
              <a:rPr sz="800" b="1" spc="-5" dirty="0">
                <a:latin typeface="Times New Roman" panose="02020603050405020304" pitchFamily="18" charset="0"/>
                <a:cs typeface="Times New Roman" pitchFamily="18" charset="0"/>
              </a:rPr>
              <a:t>АБИТУРИЕНТ</a:t>
            </a:r>
            <a:r>
              <a:rPr lang="en-US" sz="800" b="1" spc="-5" dirty="0">
                <a:latin typeface="Times New Roman" panose="02020603050405020304" pitchFamily="18" charset="0"/>
                <a:cs typeface="Times New Roman" pitchFamily="18" charset="0"/>
              </a:rPr>
              <a:t>/</a:t>
            </a:r>
            <a:endParaRPr lang="ru-RU" sz="800" b="1" spc="-5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6803" algn="ctr">
              <a:spcBef>
                <a:spcPts val="99"/>
              </a:spcBef>
            </a:pPr>
            <a:r>
              <a:rPr lang="ru-RU" sz="800" b="1" spc="-5" dirty="0">
                <a:latin typeface="Times New Roman" panose="02020603050405020304" pitchFamily="18" charset="0"/>
                <a:cs typeface="Times New Roman" pitchFamily="18" charset="0"/>
              </a:rPr>
              <a:t>СТУДЕНТ</a:t>
            </a:r>
            <a:endParaRPr lang="ru-RU" sz="800" spc="-5" dirty="0">
              <a:latin typeface="Times New Roman" pitchFamily="18" charset="0"/>
              <a:cs typeface="Times New Roman" pitchFamily="18" charset="0"/>
            </a:endParaRPr>
          </a:p>
          <a:p>
            <a:pPr marL="6803" algn="ctr">
              <a:spcBef>
                <a:spcPts val="99"/>
              </a:spcBef>
            </a:pPr>
            <a:r>
              <a:rPr sz="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1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8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81724" y="2478367"/>
            <a:ext cx="760208" cy="505152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marL="6803" algn="ctr">
              <a:spcBef>
                <a:spcPts val="99"/>
              </a:spcBef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Слесарь по ремонту автомобилей</a:t>
            </a:r>
            <a:endParaRPr sz="800" b="1" dirty="0">
              <a:latin typeface="Times New Roman" pitchFamily="18" charset="0"/>
              <a:cs typeface="Times New Roman" pitchFamily="18" charset="0"/>
            </a:endParaRPr>
          </a:p>
          <a:p>
            <a:pPr marL="21431" algn="ctr">
              <a:spcBef>
                <a:spcPts val="37"/>
              </a:spcBef>
            </a:pPr>
            <a:r>
              <a:rPr sz="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8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6" dirty="0">
                <a:latin typeface="Times New Roman" panose="02020603050405020304" pitchFamily="18" charset="0"/>
                <a:cs typeface="Times New Roman" pitchFamily="18" charset="0"/>
              </a:rPr>
              <a:t>21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3" dirty="0">
                <a:latin typeface="Times New Roman" panose="02020603050405020304" pitchFamily="18" charset="0"/>
                <a:cs typeface="Times New Roman" pitchFamily="18" charset="0"/>
              </a:rPr>
              <a:t>год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81283" y="2148572"/>
            <a:ext cx="966217" cy="405857"/>
          </a:xfrm>
          <a:prstGeom prst="rect">
            <a:avLst/>
          </a:prstGeom>
        </p:spPr>
        <p:txBody>
          <a:bodyPr vert="horz" wrap="square" lIns="0" tIns="23472" rIns="0" bIns="0" rtlCol="0">
            <a:spAutoFit/>
          </a:bodyPr>
          <a:lstStyle/>
          <a:p>
            <a:pPr algn="ctr">
              <a:spcBef>
                <a:spcPts val="54"/>
              </a:spcBef>
            </a:pPr>
            <a:b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Инженер-механик</a:t>
            </a:r>
          </a:p>
          <a:p>
            <a:pPr marR="2381" algn="ctr">
              <a:spcBef>
                <a:spcPts val="107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21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27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332824" y="1893157"/>
            <a:ext cx="1091634" cy="253092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247303" algn="ctr"/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Главный механик</a:t>
            </a:r>
          </a:p>
          <a:p>
            <a:pPr marL="247303" algn="ctr"/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9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4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3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368861" y="2060951"/>
            <a:ext cx="1014753" cy="389026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algn="ctr">
              <a:spcBef>
                <a:spcPts val="54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Старший инженер-механик</a:t>
            </a:r>
          </a:p>
          <a:p>
            <a:pPr algn="ctr">
              <a:spcBef>
                <a:spcPts val="54"/>
              </a:spcBef>
            </a:pP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9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2070531" y="2196516"/>
            <a:ext cx="959644" cy="1492653"/>
            <a:chOff x="1731391" y="4624578"/>
            <a:chExt cx="1791335" cy="2261870"/>
          </a:xfrm>
        </p:grpSpPr>
        <p:sp>
          <p:nvSpPr>
            <p:cNvPr id="54" name="object 54"/>
            <p:cNvSpPr/>
            <p:nvPr/>
          </p:nvSpPr>
          <p:spPr>
            <a:xfrm>
              <a:off x="1776730" y="5185664"/>
              <a:ext cx="0" cy="1573530"/>
            </a:xfrm>
            <a:custGeom>
              <a:avLst/>
              <a:gdLst/>
              <a:ahLst/>
              <a:cxnLst/>
              <a:rect l="l" t="t" r="r" b="b"/>
              <a:pathLst>
                <a:path h="1573529">
                  <a:moveTo>
                    <a:pt x="0" y="0"/>
                  </a:moveTo>
                  <a:lnTo>
                    <a:pt x="0" y="1573530"/>
                  </a:lnTo>
                </a:path>
              </a:pathLst>
            </a:custGeom>
            <a:ln w="2286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55" name="object 5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31391" y="6799072"/>
              <a:ext cx="80009" cy="8712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42440" y="4998974"/>
              <a:ext cx="80010" cy="146685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3475736" y="4811268"/>
              <a:ext cx="0" cy="1866900"/>
            </a:xfrm>
            <a:custGeom>
              <a:avLst/>
              <a:gdLst/>
              <a:ahLst/>
              <a:cxnLst/>
              <a:rect l="l" t="t" r="r" b="b"/>
              <a:pathLst>
                <a:path h="1866900">
                  <a:moveTo>
                    <a:pt x="0" y="0"/>
                  </a:moveTo>
                  <a:lnTo>
                    <a:pt x="0" y="1866900"/>
                  </a:lnTo>
                </a:path>
              </a:pathLst>
            </a:custGeom>
            <a:ln w="24383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58" name="object 5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29254" y="6718046"/>
              <a:ext cx="80010" cy="16840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42208" y="4624578"/>
              <a:ext cx="80009" cy="146685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>
            <a:off x="5230460" y="3765818"/>
            <a:ext cx="1278051" cy="150032"/>
          </a:xfrm>
          <a:prstGeom prst="rect">
            <a:avLst/>
          </a:prstGeom>
          <a:noFill/>
        </p:spPr>
        <p:txBody>
          <a:bodyPr vert="horz" wrap="square" lIns="0" tIns="55109" rIns="0" bIns="0" rtlCol="0">
            <a:spAutoFit/>
          </a:bodyPr>
          <a:lstStyle/>
          <a:p>
            <a:pPr marL="411265">
              <a:lnSpc>
                <a:spcPts val="699"/>
              </a:lnSpc>
              <a:spcBef>
                <a:spcPts val="434"/>
              </a:spcBef>
            </a:pPr>
            <a:r>
              <a:rPr sz="800" b="1" spc="-5" dirty="0">
                <a:latin typeface="Times New Roman" panose="02020603050405020304" pitchFamily="18" charset="0"/>
                <a:cs typeface="Times New Roman" pitchFamily="18" charset="0"/>
              </a:rPr>
              <a:t>КОНТАКТЫ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4295979" y="1959306"/>
            <a:ext cx="45719" cy="1729728"/>
            <a:chOff x="5885561" y="4262882"/>
            <a:chExt cx="81788" cy="2623312"/>
          </a:xfrm>
        </p:grpSpPr>
        <p:pic>
          <p:nvPicPr>
            <p:cNvPr id="70" name="object 7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87339" y="4262882"/>
              <a:ext cx="80010" cy="146684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5926645" y="4449572"/>
              <a:ext cx="0" cy="1554480"/>
            </a:xfrm>
            <a:custGeom>
              <a:avLst/>
              <a:gdLst/>
              <a:ahLst/>
              <a:cxnLst/>
              <a:rect l="l" t="t" r="r" b="b"/>
              <a:pathLst>
                <a:path h="1554479">
                  <a:moveTo>
                    <a:pt x="0" y="0"/>
                  </a:moveTo>
                  <a:lnTo>
                    <a:pt x="0" y="1554327"/>
                  </a:lnTo>
                </a:path>
              </a:pathLst>
            </a:custGeom>
            <a:ln w="1460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5925693" y="6231128"/>
              <a:ext cx="0" cy="525780"/>
            </a:xfrm>
            <a:custGeom>
              <a:avLst/>
              <a:gdLst/>
              <a:ahLst/>
              <a:cxnLst/>
              <a:rect l="l" t="t" r="r" b="b"/>
              <a:pathLst>
                <a:path h="525779">
                  <a:moveTo>
                    <a:pt x="0" y="0"/>
                  </a:moveTo>
                  <a:lnTo>
                    <a:pt x="0" y="525399"/>
                  </a:lnTo>
                </a:path>
              </a:pathLst>
            </a:custGeom>
            <a:ln w="1371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73" name="object 7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85561" y="6796532"/>
              <a:ext cx="80010" cy="89662"/>
            </a:xfrm>
            <a:prstGeom prst="rect">
              <a:avLst/>
            </a:prstGeom>
          </p:spPr>
        </p:pic>
      </p:grpSp>
      <p:pic>
        <p:nvPicPr>
          <p:cNvPr id="96" name="object 9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018678" y="2567463"/>
            <a:ext cx="42863" cy="48101"/>
          </a:xfrm>
          <a:prstGeom prst="rect">
            <a:avLst/>
          </a:prstGeom>
        </p:spPr>
      </p:pic>
      <p:grpSp>
        <p:nvGrpSpPr>
          <p:cNvPr id="102" name="object 102"/>
          <p:cNvGrpSpPr/>
          <p:nvPr/>
        </p:nvGrpSpPr>
        <p:grpSpPr>
          <a:xfrm>
            <a:off x="5382739" y="1675450"/>
            <a:ext cx="1191781" cy="2000274"/>
            <a:chOff x="7964805" y="3884930"/>
            <a:chExt cx="2224658" cy="2997199"/>
          </a:xfrm>
        </p:grpSpPr>
        <p:sp>
          <p:nvSpPr>
            <p:cNvPr id="105" name="object 105"/>
            <p:cNvSpPr/>
            <p:nvPr/>
          </p:nvSpPr>
          <p:spPr>
            <a:xfrm>
              <a:off x="7964805" y="3923029"/>
              <a:ext cx="63500" cy="2959100"/>
            </a:xfrm>
            <a:custGeom>
              <a:avLst/>
              <a:gdLst/>
              <a:ahLst/>
              <a:cxnLst/>
              <a:rect l="l" t="t" r="r" b="b"/>
              <a:pathLst>
                <a:path w="63500" h="2959100">
                  <a:moveTo>
                    <a:pt x="36195" y="2692019"/>
                  </a:moveTo>
                  <a:lnTo>
                    <a:pt x="25908" y="2692019"/>
                  </a:lnTo>
                  <a:lnTo>
                    <a:pt x="25781" y="2812415"/>
                  </a:lnTo>
                  <a:lnTo>
                    <a:pt x="36068" y="2812415"/>
                  </a:lnTo>
                  <a:lnTo>
                    <a:pt x="36195" y="2692019"/>
                  </a:lnTo>
                  <a:close/>
                </a:path>
                <a:path w="63500" h="2959100">
                  <a:moveTo>
                    <a:pt x="36322" y="2526665"/>
                  </a:moveTo>
                  <a:lnTo>
                    <a:pt x="26035" y="2526665"/>
                  </a:lnTo>
                  <a:lnTo>
                    <a:pt x="25908" y="2646934"/>
                  </a:lnTo>
                  <a:lnTo>
                    <a:pt x="36195" y="2646934"/>
                  </a:lnTo>
                  <a:lnTo>
                    <a:pt x="36322" y="2526665"/>
                  </a:lnTo>
                  <a:close/>
                </a:path>
                <a:path w="63500" h="2959100">
                  <a:moveTo>
                    <a:pt x="36322" y="2361184"/>
                  </a:moveTo>
                  <a:lnTo>
                    <a:pt x="26035" y="2361184"/>
                  </a:lnTo>
                  <a:lnTo>
                    <a:pt x="26035" y="2481580"/>
                  </a:lnTo>
                  <a:lnTo>
                    <a:pt x="36322" y="2481580"/>
                  </a:lnTo>
                  <a:lnTo>
                    <a:pt x="36322" y="2361184"/>
                  </a:lnTo>
                  <a:close/>
                </a:path>
                <a:path w="63500" h="2959100">
                  <a:moveTo>
                    <a:pt x="36322" y="2195792"/>
                  </a:moveTo>
                  <a:lnTo>
                    <a:pt x="26035" y="2195792"/>
                  </a:lnTo>
                  <a:lnTo>
                    <a:pt x="26035" y="2316099"/>
                  </a:lnTo>
                  <a:lnTo>
                    <a:pt x="36322" y="2316099"/>
                  </a:lnTo>
                  <a:lnTo>
                    <a:pt x="36322" y="2195792"/>
                  </a:lnTo>
                  <a:close/>
                </a:path>
                <a:path w="63500" h="2959100">
                  <a:moveTo>
                    <a:pt x="36449" y="2030310"/>
                  </a:moveTo>
                  <a:lnTo>
                    <a:pt x="26162" y="2030310"/>
                  </a:lnTo>
                  <a:lnTo>
                    <a:pt x="26162" y="2150618"/>
                  </a:lnTo>
                  <a:lnTo>
                    <a:pt x="36449" y="2150618"/>
                  </a:lnTo>
                  <a:lnTo>
                    <a:pt x="36449" y="2030310"/>
                  </a:lnTo>
                  <a:close/>
                </a:path>
                <a:path w="63500" h="2959100">
                  <a:moveTo>
                    <a:pt x="36576" y="1864868"/>
                  </a:moveTo>
                  <a:lnTo>
                    <a:pt x="26289" y="1864868"/>
                  </a:lnTo>
                  <a:lnTo>
                    <a:pt x="26162" y="1985264"/>
                  </a:lnTo>
                  <a:lnTo>
                    <a:pt x="36449" y="1985264"/>
                  </a:lnTo>
                  <a:lnTo>
                    <a:pt x="36576" y="1864868"/>
                  </a:lnTo>
                  <a:close/>
                </a:path>
                <a:path w="63500" h="2959100">
                  <a:moveTo>
                    <a:pt x="36703" y="1699514"/>
                  </a:moveTo>
                  <a:lnTo>
                    <a:pt x="26416" y="1699514"/>
                  </a:lnTo>
                  <a:lnTo>
                    <a:pt x="26289" y="1819783"/>
                  </a:lnTo>
                  <a:lnTo>
                    <a:pt x="36576" y="1819783"/>
                  </a:lnTo>
                  <a:lnTo>
                    <a:pt x="36703" y="1699514"/>
                  </a:lnTo>
                  <a:close/>
                </a:path>
                <a:path w="63500" h="2959100">
                  <a:moveTo>
                    <a:pt x="36830" y="1534033"/>
                  </a:moveTo>
                  <a:lnTo>
                    <a:pt x="26543" y="1534033"/>
                  </a:lnTo>
                  <a:lnTo>
                    <a:pt x="26416" y="1654302"/>
                  </a:lnTo>
                  <a:lnTo>
                    <a:pt x="36703" y="1654302"/>
                  </a:lnTo>
                  <a:lnTo>
                    <a:pt x="36830" y="1534033"/>
                  </a:lnTo>
                  <a:close/>
                </a:path>
                <a:path w="63500" h="2959100">
                  <a:moveTo>
                    <a:pt x="36830" y="1368640"/>
                  </a:moveTo>
                  <a:lnTo>
                    <a:pt x="26543" y="1368640"/>
                  </a:lnTo>
                  <a:lnTo>
                    <a:pt x="26543" y="1488948"/>
                  </a:lnTo>
                  <a:lnTo>
                    <a:pt x="36830" y="1488948"/>
                  </a:lnTo>
                  <a:lnTo>
                    <a:pt x="36830" y="1368640"/>
                  </a:lnTo>
                  <a:close/>
                </a:path>
                <a:path w="63500" h="2959100">
                  <a:moveTo>
                    <a:pt x="36830" y="1203159"/>
                  </a:moveTo>
                  <a:lnTo>
                    <a:pt x="26543" y="1203159"/>
                  </a:lnTo>
                  <a:lnTo>
                    <a:pt x="26543" y="1323467"/>
                  </a:lnTo>
                  <a:lnTo>
                    <a:pt x="36830" y="1323467"/>
                  </a:lnTo>
                  <a:lnTo>
                    <a:pt x="36830" y="1203159"/>
                  </a:lnTo>
                  <a:close/>
                </a:path>
                <a:path w="63500" h="2959100">
                  <a:moveTo>
                    <a:pt x="36957" y="1037717"/>
                  </a:moveTo>
                  <a:lnTo>
                    <a:pt x="26670" y="1037717"/>
                  </a:lnTo>
                  <a:lnTo>
                    <a:pt x="26543" y="1158113"/>
                  </a:lnTo>
                  <a:lnTo>
                    <a:pt x="36957" y="1158113"/>
                  </a:lnTo>
                  <a:lnTo>
                    <a:pt x="36957" y="1037717"/>
                  </a:lnTo>
                  <a:close/>
                </a:path>
                <a:path w="63500" h="2959100">
                  <a:moveTo>
                    <a:pt x="37084" y="872363"/>
                  </a:moveTo>
                  <a:lnTo>
                    <a:pt x="26797" y="872363"/>
                  </a:lnTo>
                  <a:lnTo>
                    <a:pt x="26670" y="992632"/>
                  </a:lnTo>
                  <a:lnTo>
                    <a:pt x="36957" y="992632"/>
                  </a:lnTo>
                  <a:lnTo>
                    <a:pt x="37084" y="872363"/>
                  </a:lnTo>
                  <a:close/>
                </a:path>
                <a:path w="63500" h="2959100">
                  <a:moveTo>
                    <a:pt x="37211" y="706882"/>
                  </a:moveTo>
                  <a:lnTo>
                    <a:pt x="26924" y="706882"/>
                  </a:lnTo>
                  <a:lnTo>
                    <a:pt x="26797" y="827151"/>
                  </a:lnTo>
                  <a:lnTo>
                    <a:pt x="37084" y="827151"/>
                  </a:lnTo>
                  <a:lnTo>
                    <a:pt x="37211" y="706882"/>
                  </a:lnTo>
                  <a:close/>
                </a:path>
                <a:path w="63500" h="2959100">
                  <a:moveTo>
                    <a:pt x="37211" y="541489"/>
                  </a:moveTo>
                  <a:lnTo>
                    <a:pt x="26924" y="541489"/>
                  </a:lnTo>
                  <a:lnTo>
                    <a:pt x="26924" y="661797"/>
                  </a:lnTo>
                  <a:lnTo>
                    <a:pt x="37211" y="661797"/>
                  </a:lnTo>
                  <a:lnTo>
                    <a:pt x="37211" y="541489"/>
                  </a:lnTo>
                  <a:close/>
                </a:path>
                <a:path w="63500" h="2959100">
                  <a:moveTo>
                    <a:pt x="37338" y="376008"/>
                  </a:moveTo>
                  <a:lnTo>
                    <a:pt x="27051" y="376008"/>
                  </a:lnTo>
                  <a:lnTo>
                    <a:pt x="27051" y="496316"/>
                  </a:lnTo>
                  <a:lnTo>
                    <a:pt x="37338" y="496316"/>
                  </a:lnTo>
                  <a:lnTo>
                    <a:pt x="37338" y="376008"/>
                  </a:lnTo>
                  <a:close/>
                </a:path>
                <a:path w="63500" h="2959100">
                  <a:moveTo>
                    <a:pt x="37465" y="210566"/>
                  </a:moveTo>
                  <a:lnTo>
                    <a:pt x="27178" y="210566"/>
                  </a:lnTo>
                  <a:lnTo>
                    <a:pt x="27051" y="330835"/>
                  </a:lnTo>
                  <a:lnTo>
                    <a:pt x="37338" y="330835"/>
                  </a:lnTo>
                  <a:lnTo>
                    <a:pt x="37465" y="210566"/>
                  </a:lnTo>
                  <a:close/>
                </a:path>
                <a:path w="63500" h="2959100">
                  <a:moveTo>
                    <a:pt x="61849" y="2913507"/>
                  </a:moveTo>
                  <a:lnTo>
                    <a:pt x="59436" y="2895854"/>
                  </a:lnTo>
                  <a:lnTo>
                    <a:pt x="52705" y="2881503"/>
                  </a:lnTo>
                  <a:lnTo>
                    <a:pt x="42926" y="2871851"/>
                  </a:lnTo>
                  <a:lnTo>
                    <a:pt x="36068" y="2869819"/>
                  </a:lnTo>
                  <a:lnTo>
                    <a:pt x="36068" y="2868295"/>
                  </a:lnTo>
                  <a:lnTo>
                    <a:pt x="36068" y="2857500"/>
                  </a:lnTo>
                  <a:lnTo>
                    <a:pt x="25781" y="2857500"/>
                  </a:lnTo>
                  <a:lnTo>
                    <a:pt x="25781" y="2869819"/>
                  </a:lnTo>
                  <a:lnTo>
                    <a:pt x="18923" y="2871851"/>
                  </a:lnTo>
                  <a:lnTo>
                    <a:pt x="9144" y="2881503"/>
                  </a:lnTo>
                  <a:lnTo>
                    <a:pt x="2540" y="2895854"/>
                  </a:lnTo>
                  <a:lnTo>
                    <a:pt x="0" y="2913253"/>
                  </a:lnTo>
                  <a:lnTo>
                    <a:pt x="2540" y="2930906"/>
                  </a:lnTo>
                  <a:lnTo>
                    <a:pt x="9144" y="2945257"/>
                  </a:lnTo>
                  <a:lnTo>
                    <a:pt x="18923" y="2955036"/>
                  </a:lnTo>
                  <a:lnTo>
                    <a:pt x="30988" y="2958592"/>
                  </a:lnTo>
                  <a:lnTo>
                    <a:pt x="42926" y="2955036"/>
                  </a:lnTo>
                  <a:lnTo>
                    <a:pt x="52705" y="2945384"/>
                  </a:lnTo>
                  <a:lnTo>
                    <a:pt x="59309" y="2931033"/>
                  </a:lnTo>
                  <a:lnTo>
                    <a:pt x="61849" y="2913507"/>
                  </a:lnTo>
                  <a:close/>
                </a:path>
                <a:path w="63500" h="2959100">
                  <a:moveTo>
                    <a:pt x="63246" y="45212"/>
                  </a:moveTo>
                  <a:lnTo>
                    <a:pt x="60833" y="27686"/>
                  </a:lnTo>
                  <a:lnTo>
                    <a:pt x="54229" y="13335"/>
                  </a:lnTo>
                  <a:lnTo>
                    <a:pt x="44450" y="3556"/>
                  </a:lnTo>
                  <a:lnTo>
                    <a:pt x="32385" y="0"/>
                  </a:lnTo>
                  <a:lnTo>
                    <a:pt x="20320" y="3556"/>
                  </a:lnTo>
                  <a:lnTo>
                    <a:pt x="10541" y="13208"/>
                  </a:lnTo>
                  <a:lnTo>
                    <a:pt x="3937" y="27559"/>
                  </a:lnTo>
                  <a:lnTo>
                    <a:pt x="1524" y="45212"/>
                  </a:lnTo>
                  <a:lnTo>
                    <a:pt x="3937" y="62611"/>
                  </a:lnTo>
                  <a:lnTo>
                    <a:pt x="10541" y="76962"/>
                  </a:lnTo>
                  <a:lnTo>
                    <a:pt x="20320" y="86741"/>
                  </a:lnTo>
                  <a:lnTo>
                    <a:pt x="27178" y="88773"/>
                  </a:lnTo>
                  <a:lnTo>
                    <a:pt x="27178" y="45212"/>
                  </a:lnTo>
                  <a:lnTo>
                    <a:pt x="27305" y="88773"/>
                  </a:lnTo>
                  <a:lnTo>
                    <a:pt x="32385" y="90297"/>
                  </a:lnTo>
                  <a:lnTo>
                    <a:pt x="27178" y="88773"/>
                  </a:lnTo>
                  <a:lnTo>
                    <a:pt x="27178" y="165481"/>
                  </a:lnTo>
                  <a:lnTo>
                    <a:pt x="37465" y="165481"/>
                  </a:lnTo>
                  <a:lnTo>
                    <a:pt x="37465" y="90297"/>
                  </a:lnTo>
                  <a:lnTo>
                    <a:pt x="37465" y="88773"/>
                  </a:lnTo>
                  <a:lnTo>
                    <a:pt x="44323" y="86741"/>
                  </a:lnTo>
                  <a:lnTo>
                    <a:pt x="54229" y="77089"/>
                  </a:lnTo>
                  <a:lnTo>
                    <a:pt x="60833" y="62738"/>
                  </a:lnTo>
                  <a:lnTo>
                    <a:pt x="63246" y="452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06" name="object 10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099166" y="3884930"/>
              <a:ext cx="90297" cy="167640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10143236" y="4098290"/>
              <a:ext cx="0" cy="2635250"/>
            </a:xfrm>
            <a:custGeom>
              <a:avLst/>
              <a:gdLst/>
              <a:ahLst/>
              <a:cxnLst/>
              <a:rect l="l" t="t" r="r" b="b"/>
              <a:pathLst>
                <a:path h="2635250">
                  <a:moveTo>
                    <a:pt x="0" y="0"/>
                  </a:moveTo>
                  <a:lnTo>
                    <a:pt x="0" y="2635250"/>
                  </a:lnTo>
                </a:path>
              </a:pathLst>
            </a:custGeom>
            <a:ln w="17018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08" name="object 10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097007" y="6779259"/>
              <a:ext cx="90424" cy="102362"/>
            </a:xfrm>
            <a:prstGeom prst="rect">
              <a:avLst/>
            </a:prstGeom>
          </p:spPr>
        </p:pic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5D381254-02C8-2E5F-CAD2-A655465E4C4D}"/>
              </a:ext>
            </a:extLst>
          </p:cNvPr>
          <p:cNvSpPr txBox="1"/>
          <p:nvPr/>
        </p:nvSpPr>
        <p:spPr>
          <a:xfrm>
            <a:off x="6807493" y="1731390"/>
            <a:ext cx="1549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Исполнительный директор</a:t>
            </a:r>
          </a:p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34 - …. года</a:t>
            </a:r>
          </a:p>
        </p:txBody>
      </p:sp>
      <p:pic>
        <p:nvPicPr>
          <p:cNvPr id="11" name="Picture 2" descr="государственное бюджетное образовательное учреждение среднего профессионального образования калининградской области технологический колледж">
            <a:extLst>
              <a:ext uri="{FF2B5EF4-FFF2-40B4-BE49-F238E27FC236}">
                <a16:creationId xmlns:a16="http://schemas.microsoft.com/office/drawing/2014/main" id="{60502AF0-7C97-F494-C9F8-0ECE1CA4C1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lum contrast="10000"/>
          </a:blip>
          <a:srcRect r="74073"/>
          <a:stretch/>
        </p:blipFill>
        <p:spPr bwMode="auto">
          <a:xfrm>
            <a:off x="106227" y="140329"/>
            <a:ext cx="1725282" cy="920167"/>
          </a:xfrm>
          <a:prstGeom prst="rect">
            <a:avLst/>
          </a:prstGeom>
          <a:noFill/>
        </p:spPr>
      </p:pic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47BE57F3-8F24-D78D-A48B-3843AA32B0A0}"/>
              </a:ext>
            </a:extLst>
          </p:cNvPr>
          <p:cNvSpPr/>
          <p:nvPr/>
        </p:nvSpPr>
        <p:spPr>
          <a:xfrm>
            <a:off x="5301782" y="4132930"/>
            <a:ext cx="3605280" cy="882448"/>
          </a:xfrm>
          <a:prstGeom prst="roundRect">
            <a:avLst/>
          </a:prstGeom>
          <a:solidFill>
            <a:srgbClr val="92D050">
              <a:alpha val="23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r:id="rId18"/>
            </a:endParaRPr>
          </a:p>
          <a:p>
            <a:pPr algn="r"/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r:id="rId18"/>
            </a:endParaRP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8"/>
              </a:rPr>
              <a:t>http://www.servispodveski.com/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Автореставрация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39»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9"/>
              </a:rPr>
              <a:t>http://mkpkaliningrad-gortrans.ru/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МКП «Калининград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ГорТранс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0"/>
              </a:rPr>
              <a:t>https://checko.ru/company/rosseti-yantar-1023900764832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АО «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Янтарьэнерго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филиал ВЭС</a:t>
            </a:r>
          </a:p>
          <a:p>
            <a:pPr algn="r"/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" name="Picture 2" descr="Picture background">
            <a:extLst>
              <a:ext uri="{FF2B5EF4-FFF2-40B4-BE49-F238E27FC236}">
                <a16:creationId xmlns:a16="http://schemas.microsoft.com/office/drawing/2014/main" id="{D8F8ECCE-E58D-E28F-F8CB-63D5C5E038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4" r="19711"/>
          <a:stretch/>
        </p:blipFill>
        <p:spPr bwMode="auto">
          <a:xfrm>
            <a:off x="7294232" y="79253"/>
            <a:ext cx="852922" cy="82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33C9D7C-C8F5-42E5-B7AB-129AF90D7F4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557632" y="2100457"/>
            <a:ext cx="2204318" cy="1468971"/>
          </a:xfrm>
          <a:prstGeom prst="rect">
            <a:avLst/>
          </a:prstGeom>
        </p:spPr>
      </p:pic>
      <p:sp>
        <p:nvSpPr>
          <p:cNvPr id="60" name="object 20">
            <a:extLst>
              <a:ext uri="{FF2B5EF4-FFF2-40B4-BE49-F238E27FC236}">
                <a16:creationId xmlns:a16="http://schemas.microsoft.com/office/drawing/2014/main" id="{E1261EF3-9B48-480A-BC33-30371CF0FA4D}"/>
              </a:ext>
            </a:extLst>
          </p:cNvPr>
          <p:cNvSpPr txBox="1"/>
          <p:nvPr/>
        </p:nvSpPr>
        <p:spPr>
          <a:xfrm>
            <a:off x="3068073" y="2611542"/>
            <a:ext cx="1035163" cy="867957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Основы черчения и начертательной геометрии</a:t>
            </a:r>
          </a:p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Организация и технология соответствующего производства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1" name="object 20">
            <a:extLst>
              <a:ext uri="{FF2B5EF4-FFF2-40B4-BE49-F238E27FC236}">
                <a16:creationId xmlns:a16="http://schemas.microsoft.com/office/drawing/2014/main" id="{702506CA-BA87-4AE6-8550-ED11BBB41653}"/>
              </a:ext>
            </a:extLst>
          </p:cNvPr>
          <p:cNvSpPr txBox="1"/>
          <p:nvPr/>
        </p:nvSpPr>
        <p:spPr>
          <a:xfrm>
            <a:off x="4364155" y="2545094"/>
            <a:ext cx="1035163" cy="744847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Обслуживание технических систем</a:t>
            </a:r>
          </a:p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Организация персонала</a:t>
            </a:r>
          </a:p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Навыки проектирования 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3" name="object 20">
            <a:extLst>
              <a:ext uri="{FF2B5EF4-FFF2-40B4-BE49-F238E27FC236}">
                <a16:creationId xmlns:a16="http://schemas.microsoft.com/office/drawing/2014/main" id="{89478AAF-ECE4-4D1D-A457-EDFC6E6F6454}"/>
              </a:ext>
            </a:extLst>
          </p:cNvPr>
          <p:cNvSpPr txBox="1"/>
          <p:nvPr/>
        </p:nvSpPr>
        <p:spPr>
          <a:xfrm>
            <a:off x="5429393" y="2269210"/>
            <a:ext cx="1035163" cy="1114178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Управление персоналом</a:t>
            </a:r>
          </a:p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Проведение ремонтных работ</a:t>
            </a:r>
          </a:p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Умение работать в команде</a:t>
            </a:r>
          </a:p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Умение работать с любым </a:t>
            </a:r>
            <a:r>
              <a:rPr lang="ru-RU" sz="800" spc="-5" dirty="0" err="1">
                <a:latin typeface="Times New Roman" panose="02020603050405020304" pitchFamily="18" charset="0"/>
                <a:cs typeface="Times New Roman" pitchFamily="18" charset="0"/>
              </a:rPr>
              <a:t>электро</a:t>
            </a: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 и </a:t>
            </a:r>
            <a:r>
              <a:rPr lang="ru-RU" sz="800" spc="-5" dirty="0" err="1">
                <a:latin typeface="Times New Roman" panose="02020603050405020304" pitchFamily="18" charset="0"/>
                <a:cs typeface="Times New Roman" pitchFamily="18" charset="0"/>
              </a:rPr>
              <a:t>пневмоинструментом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5" name="object 83">
            <a:extLst>
              <a:ext uri="{FF2B5EF4-FFF2-40B4-BE49-F238E27FC236}">
                <a16:creationId xmlns:a16="http://schemas.microsoft.com/office/drawing/2014/main" id="{D0DC2BA0-BED2-4584-BBF2-7760E8D9C852}"/>
              </a:ext>
            </a:extLst>
          </p:cNvPr>
          <p:cNvSpPr/>
          <p:nvPr/>
        </p:nvSpPr>
        <p:spPr>
          <a:xfrm>
            <a:off x="3037396" y="3739582"/>
            <a:ext cx="1261942" cy="247689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66" name="object 77">
            <a:extLst>
              <a:ext uri="{FF2B5EF4-FFF2-40B4-BE49-F238E27FC236}">
                <a16:creationId xmlns:a16="http://schemas.microsoft.com/office/drawing/2014/main" id="{5CA5E472-5029-474C-95CB-85C715E387A5}"/>
              </a:ext>
            </a:extLst>
          </p:cNvPr>
          <p:cNvSpPr txBox="1"/>
          <p:nvPr/>
        </p:nvSpPr>
        <p:spPr>
          <a:xfrm>
            <a:off x="3227070" y="3749623"/>
            <a:ext cx="996422" cy="254671"/>
          </a:xfrm>
          <a:prstGeom prst="rect">
            <a:avLst/>
          </a:prstGeom>
        </p:spPr>
        <p:txBody>
          <a:bodyPr vert="horz" wrap="square" lIns="0" tIns="6463" rIns="0" bIns="0" rtlCol="0">
            <a:spAutoFit/>
          </a:bodyPr>
          <a:lstStyle/>
          <a:p>
            <a:pPr marL="6803" marR="2721" indent="39800">
              <a:lnSpc>
                <a:spcPct val="104299"/>
              </a:lnSpc>
              <a:spcBef>
                <a:spcPts val="51"/>
              </a:spcBef>
            </a:pPr>
            <a:r>
              <a:rPr sz="800" b="1" spc="-5" dirty="0">
                <a:latin typeface="Times New Roman" panose="02020603050405020304" pitchFamily="18" charset="0"/>
                <a:cs typeface="Times New Roman" pitchFamily="18" charset="0"/>
              </a:rPr>
              <a:t>ПОВЫШЕНИЕ КВАЛИФИКАЦИИ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553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Picture background">
            <a:extLst>
              <a:ext uri="{FF2B5EF4-FFF2-40B4-BE49-F238E27FC236}">
                <a16:creationId xmlns:a16="http://schemas.microsoft.com/office/drawing/2014/main" id="{A001A45B-AB83-B0C3-A1B9-2C40EC75EE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4" r="19711"/>
          <a:stretch/>
        </p:blipFill>
        <p:spPr bwMode="auto">
          <a:xfrm>
            <a:off x="7354262" y="21828"/>
            <a:ext cx="852922" cy="82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object 37">
            <a:extLst>
              <a:ext uri="{FF2B5EF4-FFF2-40B4-BE49-F238E27FC236}">
                <a16:creationId xmlns:a16="http://schemas.microsoft.com/office/drawing/2014/main" id="{16FDAEE9-00B9-93E7-3035-460204DBB512}"/>
              </a:ext>
            </a:extLst>
          </p:cNvPr>
          <p:cNvGrpSpPr/>
          <p:nvPr/>
        </p:nvGrpSpPr>
        <p:grpSpPr>
          <a:xfrm>
            <a:off x="1143911" y="3705057"/>
            <a:ext cx="4251047" cy="37352"/>
            <a:chOff x="70410" y="6816851"/>
            <a:chExt cx="7935289" cy="69723"/>
          </a:xfrm>
        </p:grpSpPr>
        <p:pic>
          <p:nvPicPr>
            <p:cNvPr id="23" name="object 38">
              <a:extLst>
                <a:ext uri="{FF2B5EF4-FFF2-40B4-BE49-F238E27FC236}">
                  <a16:creationId xmlns:a16="http://schemas.microsoft.com/office/drawing/2014/main" id="{87CBA79E-C627-0A3E-1791-D229168E478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410" y="6816903"/>
              <a:ext cx="1701038" cy="57605"/>
            </a:xfrm>
            <a:prstGeom prst="rect">
              <a:avLst/>
            </a:prstGeom>
          </p:spPr>
        </p:pic>
        <p:sp>
          <p:nvSpPr>
            <p:cNvPr id="24" name="object 39">
              <a:extLst>
                <a:ext uri="{FF2B5EF4-FFF2-40B4-BE49-F238E27FC236}">
                  <a16:creationId xmlns:a16="http://schemas.microsoft.com/office/drawing/2014/main" id="{4AC3918E-862B-E373-5F12-92565848561B}"/>
                </a:ext>
              </a:extLst>
            </p:cNvPr>
            <p:cNvSpPr/>
            <p:nvPr/>
          </p:nvSpPr>
          <p:spPr>
            <a:xfrm>
              <a:off x="7041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63" y="17653"/>
                  </a:lnTo>
                  <a:lnTo>
                    <a:pt x="8435" y="8509"/>
                  </a:lnTo>
                  <a:lnTo>
                    <a:pt x="17592" y="2286"/>
                  </a:lnTo>
                  <a:lnTo>
                    <a:pt x="28803" y="0"/>
                  </a:lnTo>
                  <a:lnTo>
                    <a:pt x="1672156" y="0"/>
                  </a:lnTo>
                  <a:lnTo>
                    <a:pt x="1683459" y="2286"/>
                  </a:lnTo>
                  <a:lnTo>
                    <a:pt x="1692603" y="8509"/>
                  </a:lnTo>
                  <a:lnTo>
                    <a:pt x="1698699" y="17653"/>
                  </a:lnTo>
                  <a:lnTo>
                    <a:pt x="1700985" y="28829"/>
                  </a:lnTo>
                  <a:lnTo>
                    <a:pt x="1698699" y="40005"/>
                  </a:lnTo>
                  <a:lnTo>
                    <a:pt x="1692603" y="49149"/>
                  </a:lnTo>
                  <a:lnTo>
                    <a:pt x="1683459" y="55372"/>
                  </a:lnTo>
                  <a:lnTo>
                    <a:pt x="1672156" y="57658"/>
                  </a:lnTo>
                  <a:lnTo>
                    <a:pt x="28803" y="57658"/>
                  </a:lnTo>
                  <a:lnTo>
                    <a:pt x="17592" y="55372"/>
                  </a:lnTo>
                  <a:lnTo>
                    <a:pt x="8435" y="49149"/>
                  </a:lnTo>
                  <a:lnTo>
                    <a:pt x="2263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6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25" name="object 40">
              <a:extLst>
                <a:ext uri="{FF2B5EF4-FFF2-40B4-BE49-F238E27FC236}">
                  <a16:creationId xmlns:a16="http://schemas.microsoft.com/office/drawing/2014/main" id="{937A69A5-5878-0017-2047-CFB7FF2BD765}"/>
                </a:ext>
              </a:extLst>
            </p:cNvPr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1672208" y="0"/>
                  </a:moveTo>
                  <a:lnTo>
                    <a:pt x="28829" y="0"/>
                  </a:lnTo>
                  <a:lnTo>
                    <a:pt x="17653" y="2286"/>
                  </a:lnTo>
                  <a:lnTo>
                    <a:pt x="8509" y="8509"/>
                  </a:lnTo>
                  <a:lnTo>
                    <a:pt x="2286" y="17653"/>
                  </a:lnTo>
                  <a:lnTo>
                    <a:pt x="0" y="28829"/>
                  </a:lnTo>
                  <a:lnTo>
                    <a:pt x="2286" y="40005"/>
                  </a:lnTo>
                  <a:lnTo>
                    <a:pt x="8509" y="49149"/>
                  </a:lnTo>
                  <a:lnTo>
                    <a:pt x="17653" y="55372"/>
                  </a:lnTo>
                  <a:lnTo>
                    <a:pt x="28829" y="57658"/>
                  </a:lnTo>
                  <a:lnTo>
                    <a:pt x="1672208" y="57658"/>
                  </a:lnTo>
                  <a:lnTo>
                    <a:pt x="1683384" y="55372"/>
                  </a:lnTo>
                  <a:lnTo>
                    <a:pt x="1692529" y="49149"/>
                  </a:lnTo>
                  <a:lnTo>
                    <a:pt x="1698752" y="40005"/>
                  </a:lnTo>
                  <a:lnTo>
                    <a:pt x="1701038" y="28829"/>
                  </a:lnTo>
                  <a:lnTo>
                    <a:pt x="1698752" y="17653"/>
                  </a:lnTo>
                  <a:lnTo>
                    <a:pt x="1692529" y="8509"/>
                  </a:lnTo>
                  <a:lnTo>
                    <a:pt x="1683384" y="2286"/>
                  </a:lnTo>
                  <a:lnTo>
                    <a:pt x="1672208" y="0"/>
                  </a:lnTo>
                  <a:close/>
                </a:path>
              </a:pathLst>
            </a:custGeom>
            <a:solidFill>
              <a:srgbClr val="6E2E9F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27" name="object 41">
              <a:extLst>
                <a:ext uri="{FF2B5EF4-FFF2-40B4-BE49-F238E27FC236}">
                  <a16:creationId xmlns:a16="http://schemas.microsoft.com/office/drawing/2014/main" id="{94492C6C-04F7-D8BD-B0BB-077F6167D951}"/>
                </a:ext>
              </a:extLst>
            </p:cNvPr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86" y="17653"/>
                  </a:lnTo>
                  <a:lnTo>
                    <a:pt x="8509" y="8509"/>
                  </a:lnTo>
                  <a:lnTo>
                    <a:pt x="17653" y="2286"/>
                  </a:lnTo>
                  <a:lnTo>
                    <a:pt x="28829" y="0"/>
                  </a:lnTo>
                  <a:lnTo>
                    <a:pt x="1672208" y="0"/>
                  </a:lnTo>
                  <a:lnTo>
                    <a:pt x="1683384" y="2286"/>
                  </a:lnTo>
                  <a:lnTo>
                    <a:pt x="1692529" y="8509"/>
                  </a:lnTo>
                  <a:lnTo>
                    <a:pt x="1698752" y="17653"/>
                  </a:lnTo>
                  <a:lnTo>
                    <a:pt x="1701038" y="28829"/>
                  </a:lnTo>
                  <a:lnTo>
                    <a:pt x="1698752" y="40005"/>
                  </a:lnTo>
                  <a:lnTo>
                    <a:pt x="1692529" y="49149"/>
                  </a:lnTo>
                  <a:lnTo>
                    <a:pt x="1683384" y="55372"/>
                  </a:lnTo>
                  <a:lnTo>
                    <a:pt x="1672208" y="57658"/>
                  </a:lnTo>
                  <a:lnTo>
                    <a:pt x="28829" y="57658"/>
                  </a:lnTo>
                  <a:lnTo>
                    <a:pt x="17653" y="55372"/>
                  </a:lnTo>
                  <a:lnTo>
                    <a:pt x="8509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rgbClr val="FFC000"/>
            </a:solidFill>
            <a:ln w="6096">
              <a:solidFill>
                <a:srgbClr val="6E2E9F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28" name="object 42">
              <a:extLst>
                <a:ext uri="{FF2B5EF4-FFF2-40B4-BE49-F238E27FC236}">
                  <a16:creationId xmlns:a16="http://schemas.microsoft.com/office/drawing/2014/main" id="{EAB745C4-FCE0-E312-BFAF-6B90AC55FEA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69258" y="6816903"/>
              <a:ext cx="2456307" cy="57605"/>
            </a:xfrm>
            <a:prstGeom prst="rect">
              <a:avLst/>
            </a:prstGeom>
          </p:spPr>
        </p:pic>
        <p:sp>
          <p:nvSpPr>
            <p:cNvPr id="29" name="object 43">
              <a:extLst>
                <a:ext uri="{FF2B5EF4-FFF2-40B4-BE49-F238E27FC236}">
                  <a16:creationId xmlns:a16="http://schemas.microsoft.com/office/drawing/2014/main" id="{4E3FBA9B-DD55-0B53-DFD5-800D02154BF0}"/>
                </a:ext>
              </a:extLst>
            </p:cNvPr>
            <p:cNvSpPr/>
            <p:nvPr/>
          </p:nvSpPr>
          <p:spPr>
            <a:xfrm>
              <a:off x="3469258" y="6816851"/>
              <a:ext cx="2456815" cy="57785"/>
            </a:xfrm>
            <a:custGeom>
              <a:avLst/>
              <a:gdLst/>
              <a:ahLst/>
              <a:cxnLst/>
              <a:rect l="l" t="t" r="r" b="b"/>
              <a:pathLst>
                <a:path w="2456815" h="57784">
                  <a:moveTo>
                    <a:pt x="0" y="28829"/>
                  </a:moveTo>
                  <a:lnTo>
                    <a:pt x="2286" y="17653"/>
                  </a:lnTo>
                  <a:lnTo>
                    <a:pt x="8381" y="8509"/>
                  </a:lnTo>
                  <a:lnTo>
                    <a:pt x="17525" y="2286"/>
                  </a:lnTo>
                  <a:lnTo>
                    <a:pt x="28828" y="0"/>
                  </a:lnTo>
                  <a:lnTo>
                    <a:pt x="2427478" y="0"/>
                  </a:lnTo>
                  <a:lnTo>
                    <a:pt x="2438654" y="2286"/>
                  </a:lnTo>
                  <a:lnTo>
                    <a:pt x="2447798" y="8509"/>
                  </a:lnTo>
                  <a:lnTo>
                    <a:pt x="2454020" y="17653"/>
                  </a:lnTo>
                  <a:lnTo>
                    <a:pt x="2456306" y="28829"/>
                  </a:lnTo>
                  <a:lnTo>
                    <a:pt x="2454020" y="40005"/>
                  </a:lnTo>
                  <a:lnTo>
                    <a:pt x="2447798" y="49149"/>
                  </a:lnTo>
                  <a:lnTo>
                    <a:pt x="2438654" y="55372"/>
                  </a:lnTo>
                  <a:lnTo>
                    <a:pt x="2427478" y="57658"/>
                  </a:lnTo>
                  <a:lnTo>
                    <a:pt x="28828" y="57658"/>
                  </a:lnTo>
                  <a:lnTo>
                    <a:pt x="17525" y="55372"/>
                  </a:lnTo>
                  <a:lnTo>
                    <a:pt x="8381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5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30" name="object 47">
              <a:extLst>
                <a:ext uri="{FF2B5EF4-FFF2-40B4-BE49-F238E27FC236}">
                  <a16:creationId xmlns:a16="http://schemas.microsoft.com/office/drawing/2014/main" id="{0E24A46F-51DA-60EF-F2EF-FB3E43AC43F3}"/>
                </a:ext>
              </a:extLst>
            </p:cNvPr>
            <p:cNvSpPr/>
            <p:nvPr/>
          </p:nvSpPr>
          <p:spPr>
            <a:xfrm>
              <a:off x="5936869" y="6819899"/>
              <a:ext cx="2068830" cy="66675"/>
            </a:xfrm>
            <a:custGeom>
              <a:avLst/>
              <a:gdLst/>
              <a:ahLst/>
              <a:cxnLst/>
              <a:rect l="l" t="t" r="r" b="b"/>
              <a:pathLst>
                <a:path w="2068829" h="66675">
                  <a:moveTo>
                    <a:pt x="2033524" y="0"/>
                  </a:moveTo>
                  <a:lnTo>
                    <a:pt x="35051" y="0"/>
                  </a:lnTo>
                  <a:lnTo>
                    <a:pt x="21462" y="2667"/>
                  </a:lnTo>
                  <a:lnTo>
                    <a:pt x="10286" y="9651"/>
                  </a:lnTo>
                  <a:lnTo>
                    <a:pt x="2793" y="20193"/>
                  </a:lnTo>
                  <a:lnTo>
                    <a:pt x="0" y="33147"/>
                  </a:lnTo>
                  <a:lnTo>
                    <a:pt x="2793" y="45974"/>
                  </a:lnTo>
                  <a:lnTo>
                    <a:pt x="10286" y="56514"/>
                  </a:lnTo>
                  <a:lnTo>
                    <a:pt x="21462" y="63626"/>
                  </a:lnTo>
                  <a:lnTo>
                    <a:pt x="35051" y="66293"/>
                  </a:lnTo>
                  <a:lnTo>
                    <a:pt x="2033524" y="66293"/>
                  </a:lnTo>
                  <a:lnTo>
                    <a:pt x="2047112" y="63626"/>
                  </a:lnTo>
                  <a:lnTo>
                    <a:pt x="2058288" y="56514"/>
                  </a:lnTo>
                  <a:lnTo>
                    <a:pt x="2065781" y="45974"/>
                  </a:lnTo>
                  <a:lnTo>
                    <a:pt x="2068576" y="33147"/>
                  </a:lnTo>
                  <a:lnTo>
                    <a:pt x="2065781" y="20193"/>
                  </a:lnTo>
                  <a:lnTo>
                    <a:pt x="2058288" y="9651"/>
                  </a:lnTo>
                  <a:lnTo>
                    <a:pt x="2047112" y="2667"/>
                  </a:lnTo>
                  <a:lnTo>
                    <a:pt x="203352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object 83">
            <a:extLst>
              <a:ext uri="{FF2B5EF4-FFF2-40B4-BE49-F238E27FC236}">
                <a16:creationId xmlns:a16="http://schemas.microsoft.com/office/drawing/2014/main" id="{710392A4-0E52-0818-652D-654831C9561A}"/>
              </a:ext>
            </a:extLst>
          </p:cNvPr>
          <p:cNvSpPr/>
          <p:nvPr/>
        </p:nvSpPr>
        <p:spPr>
          <a:xfrm>
            <a:off x="2103059" y="2425998"/>
            <a:ext cx="914544" cy="104763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4" name="object 83">
            <a:extLst>
              <a:ext uri="{FF2B5EF4-FFF2-40B4-BE49-F238E27FC236}">
                <a16:creationId xmlns:a16="http://schemas.microsoft.com/office/drawing/2014/main" id="{8089BB05-6EAE-83B1-C20C-2196FE2F094B}"/>
              </a:ext>
            </a:extLst>
          </p:cNvPr>
          <p:cNvSpPr/>
          <p:nvPr/>
        </p:nvSpPr>
        <p:spPr>
          <a:xfrm>
            <a:off x="1031318" y="2669061"/>
            <a:ext cx="1063502" cy="43864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6" name="object 83">
            <a:extLst>
              <a:ext uri="{FF2B5EF4-FFF2-40B4-BE49-F238E27FC236}">
                <a16:creationId xmlns:a16="http://schemas.microsoft.com/office/drawing/2014/main" id="{FB356466-F981-FD20-98AC-C803E6D83F66}"/>
              </a:ext>
            </a:extLst>
          </p:cNvPr>
          <p:cNvSpPr/>
          <p:nvPr/>
        </p:nvSpPr>
        <p:spPr>
          <a:xfrm>
            <a:off x="6549209" y="1671415"/>
            <a:ext cx="1911219" cy="252573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31" name="object 83">
            <a:extLst>
              <a:ext uri="{FF2B5EF4-FFF2-40B4-BE49-F238E27FC236}">
                <a16:creationId xmlns:a16="http://schemas.microsoft.com/office/drawing/2014/main" id="{1D3E650E-E657-4B34-D838-F0BBD12EB815}"/>
              </a:ext>
            </a:extLst>
          </p:cNvPr>
          <p:cNvSpPr/>
          <p:nvPr/>
        </p:nvSpPr>
        <p:spPr>
          <a:xfrm>
            <a:off x="5382739" y="3756948"/>
            <a:ext cx="1166471" cy="18955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33" name="object 83">
            <a:extLst>
              <a:ext uri="{FF2B5EF4-FFF2-40B4-BE49-F238E27FC236}">
                <a16:creationId xmlns:a16="http://schemas.microsoft.com/office/drawing/2014/main" id="{7B47268F-1815-78DB-1BA1-22E53571BEEE}"/>
              </a:ext>
            </a:extLst>
          </p:cNvPr>
          <p:cNvSpPr/>
          <p:nvPr/>
        </p:nvSpPr>
        <p:spPr>
          <a:xfrm>
            <a:off x="4324775" y="3187877"/>
            <a:ext cx="1059385" cy="247689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7" name="object 83">
            <a:extLst>
              <a:ext uri="{FF2B5EF4-FFF2-40B4-BE49-F238E27FC236}">
                <a16:creationId xmlns:a16="http://schemas.microsoft.com/office/drawing/2014/main" id="{55C14404-A503-B512-986B-0FD44E0BCF09}"/>
              </a:ext>
            </a:extLst>
          </p:cNvPr>
          <p:cNvSpPr/>
          <p:nvPr/>
        </p:nvSpPr>
        <p:spPr>
          <a:xfrm>
            <a:off x="5400095" y="1696213"/>
            <a:ext cx="1138714" cy="35473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8" name="object 83">
            <a:extLst>
              <a:ext uri="{FF2B5EF4-FFF2-40B4-BE49-F238E27FC236}">
                <a16:creationId xmlns:a16="http://schemas.microsoft.com/office/drawing/2014/main" id="{F1C399D3-BFA4-3714-CC66-CC1865CBB17B}"/>
              </a:ext>
            </a:extLst>
          </p:cNvPr>
          <p:cNvSpPr/>
          <p:nvPr/>
        </p:nvSpPr>
        <p:spPr>
          <a:xfrm>
            <a:off x="4342308" y="1815127"/>
            <a:ext cx="1063502" cy="400916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9" name="object 83">
            <a:extLst>
              <a:ext uri="{FF2B5EF4-FFF2-40B4-BE49-F238E27FC236}">
                <a16:creationId xmlns:a16="http://schemas.microsoft.com/office/drawing/2014/main" id="{A4806116-8C03-F2CF-5F22-BD148AE7EE98}"/>
              </a:ext>
            </a:extLst>
          </p:cNvPr>
          <p:cNvSpPr/>
          <p:nvPr/>
        </p:nvSpPr>
        <p:spPr>
          <a:xfrm>
            <a:off x="3010259" y="2192024"/>
            <a:ext cx="1295478" cy="400916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" name="object 2"/>
          <p:cNvSpPr txBox="1"/>
          <p:nvPr/>
        </p:nvSpPr>
        <p:spPr>
          <a:xfrm>
            <a:off x="1431417" y="3480027"/>
            <a:ext cx="2354716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  <a:tabLst>
                <a:tab pos="939208" algn="l"/>
                <a:tab pos="2004279" algn="l"/>
              </a:tabLst>
            </a:pP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3-4 </a:t>
            </a:r>
            <a:r>
              <a:rPr sz="800" spc="-11" dirty="0" err="1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4</a:t>
            </a:r>
            <a:r>
              <a:rPr sz="800" b="1" spc="-8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sz="800" b="1" spc="-15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5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 err="1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10385" y="3480027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90545" y="3567520"/>
            <a:ext cx="826294" cy="5783"/>
          </a:xfrm>
          <a:custGeom>
            <a:avLst/>
            <a:gdLst/>
            <a:ahLst/>
            <a:cxnLst/>
            <a:rect l="l" t="t" r="r" b="b"/>
            <a:pathLst>
              <a:path w="1542415" h="10795">
                <a:moveTo>
                  <a:pt x="1542288" y="0"/>
                </a:moveTo>
                <a:lnTo>
                  <a:pt x="0" y="0"/>
                </a:lnTo>
                <a:lnTo>
                  <a:pt x="0" y="10667"/>
                </a:lnTo>
                <a:lnTo>
                  <a:pt x="1542288" y="10667"/>
                </a:lnTo>
                <a:lnTo>
                  <a:pt x="1542288" y="0"/>
                </a:lnTo>
                <a:close/>
              </a:path>
            </a:pathLst>
          </a:custGeom>
          <a:solidFill>
            <a:srgbClr val="A3A3A3"/>
          </a:solidFill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26830" y="2592940"/>
            <a:ext cx="1035163" cy="744847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Основы санитарии и гигиены </a:t>
            </a:r>
          </a:p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Навыки работы в лаборатории</a:t>
            </a:r>
          </a:p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Знание основ производства молока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43036" y="2266109"/>
            <a:ext cx="1067873" cy="282746"/>
          </a:xfrm>
          <a:prstGeom prst="rect">
            <a:avLst/>
          </a:prstGeom>
        </p:spPr>
        <p:txBody>
          <a:bodyPr vert="horz" wrap="square" lIns="0" tIns="23472" rIns="0" bIns="0" rtlCol="0">
            <a:spAutoFit/>
          </a:bodyPr>
          <a:lstStyle/>
          <a:p>
            <a:pPr marR="2381" algn="ctr">
              <a:spcBef>
                <a:spcPts val="107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Техник – технолог </a:t>
            </a:r>
            <a:endParaRPr lang="en-US" sz="800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R="2381" algn="ctr">
              <a:spcBef>
                <a:spcPts val="107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22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27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397951" y="1687990"/>
            <a:ext cx="877320" cy="376202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247303" algn="ctr"/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Главный технолог</a:t>
            </a:r>
            <a:endParaRPr lang="en-US" sz="800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247303" algn="ctr"/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30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338842" y="1831481"/>
            <a:ext cx="1014753" cy="38037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algn="ctr">
              <a:lnSpc>
                <a:spcPts val="729"/>
              </a:lnSpc>
              <a:spcBef>
                <a:spcPts val="54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Мастер производственной линии</a:t>
            </a:r>
          </a:p>
          <a:p>
            <a:pPr algn="ctr">
              <a:lnSpc>
                <a:spcPts val="729"/>
              </a:lnSpc>
              <a:spcBef>
                <a:spcPts val="54"/>
              </a:spcBef>
            </a:pP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30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358857" y="2190252"/>
            <a:ext cx="1009310" cy="984061"/>
          </a:xfrm>
          <a:prstGeom prst="rect">
            <a:avLst/>
          </a:prstGeom>
        </p:spPr>
        <p:txBody>
          <a:bodyPr vert="horz" wrap="square" lIns="0" tIns="44904" rIns="0" bIns="0" rtlCol="0">
            <a:spAutoFit/>
          </a:bodyPr>
          <a:lstStyle/>
          <a:p>
            <a:pPr marL="67693" indent="-60890">
              <a:spcBef>
                <a:spcPts val="354"/>
              </a:spcBef>
              <a:buFont typeface="Symbol"/>
              <a:buChar char=""/>
              <a:tabLst>
                <a:tab pos="67693" algn="l"/>
                <a:tab pos="381330" algn="l"/>
              </a:tabLst>
            </a:pPr>
            <a:r>
              <a:rPr lang="ru-RU" sz="800" spc="-5" dirty="0">
                <a:latin typeface="Times New Roman" pitchFamily="18" charset="0"/>
                <a:cs typeface="Times New Roman" pitchFamily="18" charset="0"/>
              </a:rPr>
              <a:t>Контроль качества</a:t>
            </a:r>
          </a:p>
          <a:p>
            <a:pPr marL="80280" indent="-60890">
              <a:spcBef>
                <a:spcPts val="300"/>
              </a:spcBef>
              <a:buFont typeface="Symbol"/>
              <a:buChar char=""/>
              <a:tabLst>
                <a:tab pos="80280" algn="l"/>
              </a:tabLst>
            </a:pPr>
            <a:r>
              <a:rPr lang="ru-RU" sz="800" spc="-5" dirty="0">
                <a:latin typeface="Times New Roman" pitchFamily="18" charset="0"/>
                <a:cs typeface="Times New Roman" pitchFamily="18" charset="0"/>
              </a:rPr>
              <a:t>Разработка новых продуктов</a:t>
            </a:r>
          </a:p>
          <a:p>
            <a:pPr marL="80280" indent="-60890">
              <a:spcBef>
                <a:spcPts val="300"/>
              </a:spcBef>
              <a:buFont typeface="Symbol"/>
              <a:buChar char=""/>
              <a:tabLst>
                <a:tab pos="80280" algn="l"/>
              </a:tabLst>
            </a:pPr>
            <a:r>
              <a:rPr lang="ru-RU" sz="800" spc="-5" dirty="0">
                <a:latin typeface="Times New Roman" pitchFamily="18" charset="0"/>
                <a:cs typeface="Times New Roman" pitchFamily="18" charset="0"/>
              </a:rPr>
              <a:t>Управление процессами производства молочной продукции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495925" y="2219462"/>
            <a:ext cx="679337" cy="129293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ru-RU" sz="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itchFamily="18" charset="0"/>
              </a:rPr>
              <a:t>- Оптимизация </a:t>
            </a:r>
            <a:endParaRPr sz="800" dirty="0">
              <a:latin typeface="Times New Roman" panose="02020603050405020304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495241" y="2385278"/>
            <a:ext cx="899092" cy="375515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ru-RU" sz="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itchFamily="18" charset="0"/>
              </a:rPr>
              <a:t>- Оптимизация производственных процессов</a:t>
            </a:r>
            <a:endParaRPr sz="800" dirty="0">
              <a:latin typeface="Times New Roman" panose="02020603050405020304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500694" y="2778752"/>
            <a:ext cx="625588" cy="252404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en-US" sz="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itchFamily="18" charset="0"/>
              </a:rPr>
              <a:t>- </a:t>
            </a:r>
            <a:r>
              <a:rPr lang="ru-RU" sz="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itchFamily="18" charset="0"/>
              </a:rPr>
              <a:t>Управление персоналом</a:t>
            </a:r>
            <a:endParaRPr sz="800" dirty="0">
              <a:latin typeface="Times New Roman" panose="02020603050405020304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2070531" y="2123281"/>
            <a:ext cx="959644" cy="1565888"/>
            <a:chOff x="1731391" y="4624578"/>
            <a:chExt cx="1791335" cy="2261870"/>
          </a:xfrm>
        </p:grpSpPr>
        <p:sp>
          <p:nvSpPr>
            <p:cNvPr id="54" name="object 54"/>
            <p:cNvSpPr/>
            <p:nvPr/>
          </p:nvSpPr>
          <p:spPr>
            <a:xfrm>
              <a:off x="1776730" y="5185664"/>
              <a:ext cx="0" cy="1573530"/>
            </a:xfrm>
            <a:custGeom>
              <a:avLst/>
              <a:gdLst/>
              <a:ahLst/>
              <a:cxnLst/>
              <a:rect l="l" t="t" r="r" b="b"/>
              <a:pathLst>
                <a:path h="1573529">
                  <a:moveTo>
                    <a:pt x="0" y="0"/>
                  </a:moveTo>
                  <a:lnTo>
                    <a:pt x="0" y="1573530"/>
                  </a:lnTo>
                </a:path>
              </a:pathLst>
            </a:custGeom>
            <a:ln w="2286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55" name="object 5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31391" y="6799072"/>
              <a:ext cx="80009" cy="8712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42440" y="4998974"/>
              <a:ext cx="80010" cy="146685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3475736" y="4811268"/>
              <a:ext cx="0" cy="1866900"/>
            </a:xfrm>
            <a:custGeom>
              <a:avLst/>
              <a:gdLst/>
              <a:ahLst/>
              <a:cxnLst/>
              <a:rect l="l" t="t" r="r" b="b"/>
              <a:pathLst>
                <a:path h="1866900">
                  <a:moveTo>
                    <a:pt x="0" y="0"/>
                  </a:moveTo>
                  <a:lnTo>
                    <a:pt x="0" y="1866900"/>
                  </a:lnTo>
                </a:path>
              </a:pathLst>
            </a:custGeom>
            <a:ln w="24383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58" name="object 5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29254" y="6718046"/>
              <a:ext cx="80010" cy="16840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42208" y="4624578"/>
              <a:ext cx="80009" cy="146685"/>
            </a:xfrm>
            <a:prstGeom prst="rect">
              <a:avLst/>
            </a:prstGeom>
          </p:spPr>
        </p:pic>
      </p:grpSp>
      <p:grpSp>
        <p:nvGrpSpPr>
          <p:cNvPr id="69" name="object 69"/>
          <p:cNvGrpSpPr/>
          <p:nvPr/>
        </p:nvGrpSpPr>
        <p:grpSpPr>
          <a:xfrm>
            <a:off x="4295979" y="1747079"/>
            <a:ext cx="61580" cy="1941955"/>
            <a:chOff x="5885561" y="4262882"/>
            <a:chExt cx="81788" cy="2623312"/>
          </a:xfrm>
        </p:grpSpPr>
        <p:pic>
          <p:nvPicPr>
            <p:cNvPr id="70" name="object 7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87339" y="4262882"/>
              <a:ext cx="80010" cy="146684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5926645" y="4449572"/>
              <a:ext cx="0" cy="1554480"/>
            </a:xfrm>
            <a:custGeom>
              <a:avLst/>
              <a:gdLst/>
              <a:ahLst/>
              <a:cxnLst/>
              <a:rect l="l" t="t" r="r" b="b"/>
              <a:pathLst>
                <a:path h="1554479">
                  <a:moveTo>
                    <a:pt x="0" y="0"/>
                  </a:moveTo>
                  <a:lnTo>
                    <a:pt x="0" y="1554327"/>
                  </a:lnTo>
                </a:path>
              </a:pathLst>
            </a:custGeom>
            <a:ln w="1460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5925693" y="6231128"/>
              <a:ext cx="0" cy="525780"/>
            </a:xfrm>
            <a:custGeom>
              <a:avLst/>
              <a:gdLst/>
              <a:ahLst/>
              <a:cxnLst/>
              <a:rect l="l" t="t" r="r" b="b"/>
              <a:pathLst>
                <a:path h="525779">
                  <a:moveTo>
                    <a:pt x="0" y="0"/>
                  </a:moveTo>
                  <a:lnTo>
                    <a:pt x="0" y="525399"/>
                  </a:lnTo>
                </a:path>
              </a:pathLst>
            </a:custGeom>
            <a:ln w="1371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73" name="object 7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85561" y="6796532"/>
              <a:ext cx="80010" cy="89662"/>
            </a:xfrm>
            <a:prstGeom prst="rect">
              <a:avLst/>
            </a:prstGeom>
          </p:spPr>
        </p:pic>
      </p:grpSp>
      <p:sp>
        <p:nvSpPr>
          <p:cNvPr id="77" name="object 77"/>
          <p:cNvSpPr txBox="1"/>
          <p:nvPr/>
        </p:nvSpPr>
        <p:spPr>
          <a:xfrm>
            <a:off x="4394194" y="3188168"/>
            <a:ext cx="1107010" cy="254671"/>
          </a:xfrm>
          <a:prstGeom prst="rect">
            <a:avLst/>
          </a:prstGeom>
        </p:spPr>
        <p:txBody>
          <a:bodyPr vert="horz" wrap="square" lIns="0" tIns="6463" rIns="0" bIns="0" rtlCol="0">
            <a:spAutoFit/>
          </a:bodyPr>
          <a:lstStyle/>
          <a:p>
            <a:pPr marL="6803" marR="2721" indent="39800">
              <a:lnSpc>
                <a:spcPct val="104299"/>
              </a:lnSpc>
              <a:spcBef>
                <a:spcPts val="51"/>
              </a:spcBef>
            </a:pPr>
            <a:r>
              <a:rPr sz="800" b="1" spc="-5" dirty="0">
                <a:latin typeface="Times New Roman" panose="02020603050405020304" pitchFamily="18" charset="0"/>
                <a:cs typeface="Times New Roman" pitchFamily="18" charset="0"/>
              </a:rPr>
              <a:t>ПОВЫШЕНИЕ КВАЛИФИКАЦИИ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96" name="object 9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018678" y="2567463"/>
            <a:ext cx="42863" cy="48101"/>
          </a:xfrm>
          <a:prstGeom prst="rect">
            <a:avLst/>
          </a:prstGeom>
        </p:spPr>
      </p:pic>
      <p:grpSp>
        <p:nvGrpSpPr>
          <p:cNvPr id="102" name="object 102"/>
          <p:cNvGrpSpPr/>
          <p:nvPr/>
        </p:nvGrpSpPr>
        <p:grpSpPr>
          <a:xfrm>
            <a:off x="5382739" y="1629575"/>
            <a:ext cx="1191781" cy="2046149"/>
            <a:chOff x="7964805" y="3884930"/>
            <a:chExt cx="2224658" cy="2997199"/>
          </a:xfrm>
        </p:grpSpPr>
        <p:sp>
          <p:nvSpPr>
            <p:cNvPr id="105" name="object 105"/>
            <p:cNvSpPr/>
            <p:nvPr/>
          </p:nvSpPr>
          <p:spPr>
            <a:xfrm>
              <a:off x="7964805" y="3923029"/>
              <a:ext cx="63500" cy="2959100"/>
            </a:xfrm>
            <a:custGeom>
              <a:avLst/>
              <a:gdLst/>
              <a:ahLst/>
              <a:cxnLst/>
              <a:rect l="l" t="t" r="r" b="b"/>
              <a:pathLst>
                <a:path w="63500" h="2959100">
                  <a:moveTo>
                    <a:pt x="36195" y="2692019"/>
                  </a:moveTo>
                  <a:lnTo>
                    <a:pt x="25908" y="2692019"/>
                  </a:lnTo>
                  <a:lnTo>
                    <a:pt x="25781" y="2812415"/>
                  </a:lnTo>
                  <a:lnTo>
                    <a:pt x="36068" y="2812415"/>
                  </a:lnTo>
                  <a:lnTo>
                    <a:pt x="36195" y="2692019"/>
                  </a:lnTo>
                  <a:close/>
                </a:path>
                <a:path w="63500" h="2959100">
                  <a:moveTo>
                    <a:pt x="36322" y="2526665"/>
                  </a:moveTo>
                  <a:lnTo>
                    <a:pt x="26035" y="2526665"/>
                  </a:lnTo>
                  <a:lnTo>
                    <a:pt x="25908" y="2646934"/>
                  </a:lnTo>
                  <a:lnTo>
                    <a:pt x="36195" y="2646934"/>
                  </a:lnTo>
                  <a:lnTo>
                    <a:pt x="36322" y="2526665"/>
                  </a:lnTo>
                  <a:close/>
                </a:path>
                <a:path w="63500" h="2959100">
                  <a:moveTo>
                    <a:pt x="36322" y="2361184"/>
                  </a:moveTo>
                  <a:lnTo>
                    <a:pt x="26035" y="2361184"/>
                  </a:lnTo>
                  <a:lnTo>
                    <a:pt x="26035" y="2481580"/>
                  </a:lnTo>
                  <a:lnTo>
                    <a:pt x="36322" y="2481580"/>
                  </a:lnTo>
                  <a:lnTo>
                    <a:pt x="36322" y="2361184"/>
                  </a:lnTo>
                  <a:close/>
                </a:path>
                <a:path w="63500" h="2959100">
                  <a:moveTo>
                    <a:pt x="36322" y="2195792"/>
                  </a:moveTo>
                  <a:lnTo>
                    <a:pt x="26035" y="2195792"/>
                  </a:lnTo>
                  <a:lnTo>
                    <a:pt x="26035" y="2316099"/>
                  </a:lnTo>
                  <a:lnTo>
                    <a:pt x="36322" y="2316099"/>
                  </a:lnTo>
                  <a:lnTo>
                    <a:pt x="36322" y="2195792"/>
                  </a:lnTo>
                  <a:close/>
                </a:path>
                <a:path w="63500" h="2959100">
                  <a:moveTo>
                    <a:pt x="36449" y="2030310"/>
                  </a:moveTo>
                  <a:lnTo>
                    <a:pt x="26162" y="2030310"/>
                  </a:lnTo>
                  <a:lnTo>
                    <a:pt x="26162" y="2150618"/>
                  </a:lnTo>
                  <a:lnTo>
                    <a:pt x="36449" y="2150618"/>
                  </a:lnTo>
                  <a:lnTo>
                    <a:pt x="36449" y="2030310"/>
                  </a:lnTo>
                  <a:close/>
                </a:path>
                <a:path w="63500" h="2959100">
                  <a:moveTo>
                    <a:pt x="36576" y="1864868"/>
                  </a:moveTo>
                  <a:lnTo>
                    <a:pt x="26289" y="1864868"/>
                  </a:lnTo>
                  <a:lnTo>
                    <a:pt x="26162" y="1985264"/>
                  </a:lnTo>
                  <a:lnTo>
                    <a:pt x="36449" y="1985264"/>
                  </a:lnTo>
                  <a:lnTo>
                    <a:pt x="36576" y="1864868"/>
                  </a:lnTo>
                  <a:close/>
                </a:path>
                <a:path w="63500" h="2959100">
                  <a:moveTo>
                    <a:pt x="36703" y="1699514"/>
                  </a:moveTo>
                  <a:lnTo>
                    <a:pt x="26416" y="1699514"/>
                  </a:lnTo>
                  <a:lnTo>
                    <a:pt x="26289" y="1819783"/>
                  </a:lnTo>
                  <a:lnTo>
                    <a:pt x="36576" y="1819783"/>
                  </a:lnTo>
                  <a:lnTo>
                    <a:pt x="36703" y="1699514"/>
                  </a:lnTo>
                  <a:close/>
                </a:path>
                <a:path w="63500" h="2959100">
                  <a:moveTo>
                    <a:pt x="36830" y="1534033"/>
                  </a:moveTo>
                  <a:lnTo>
                    <a:pt x="26543" y="1534033"/>
                  </a:lnTo>
                  <a:lnTo>
                    <a:pt x="26416" y="1654302"/>
                  </a:lnTo>
                  <a:lnTo>
                    <a:pt x="36703" y="1654302"/>
                  </a:lnTo>
                  <a:lnTo>
                    <a:pt x="36830" y="1534033"/>
                  </a:lnTo>
                  <a:close/>
                </a:path>
                <a:path w="63500" h="2959100">
                  <a:moveTo>
                    <a:pt x="36830" y="1368640"/>
                  </a:moveTo>
                  <a:lnTo>
                    <a:pt x="26543" y="1368640"/>
                  </a:lnTo>
                  <a:lnTo>
                    <a:pt x="26543" y="1488948"/>
                  </a:lnTo>
                  <a:lnTo>
                    <a:pt x="36830" y="1488948"/>
                  </a:lnTo>
                  <a:lnTo>
                    <a:pt x="36830" y="1368640"/>
                  </a:lnTo>
                  <a:close/>
                </a:path>
                <a:path w="63500" h="2959100">
                  <a:moveTo>
                    <a:pt x="36830" y="1203159"/>
                  </a:moveTo>
                  <a:lnTo>
                    <a:pt x="26543" y="1203159"/>
                  </a:lnTo>
                  <a:lnTo>
                    <a:pt x="26543" y="1323467"/>
                  </a:lnTo>
                  <a:lnTo>
                    <a:pt x="36830" y="1323467"/>
                  </a:lnTo>
                  <a:lnTo>
                    <a:pt x="36830" y="1203159"/>
                  </a:lnTo>
                  <a:close/>
                </a:path>
                <a:path w="63500" h="2959100">
                  <a:moveTo>
                    <a:pt x="36957" y="1037717"/>
                  </a:moveTo>
                  <a:lnTo>
                    <a:pt x="26670" y="1037717"/>
                  </a:lnTo>
                  <a:lnTo>
                    <a:pt x="26543" y="1158113"/>
                  </a:lnTo>
                  <a:lnTo>
                    <a:pt x="36957" y="1158113"/>
                  </a:lnTo>
                  <a:lnTo>
                    <a:pt x="36957" y="1037717"/>
                  </a:lnTo>
                  <a:close/>
                </a:path>
                <a:path w="63500" h="2959100">
                  <a:moveTo>
                    <a:pt x="37084" y="872363"/>
                  </a:moveTo>
                  <a:lnTo>
                    <a:pt x="26797" y="872363"/>
                  </a:lnTo>
                  <a:lnTo>
                    <a:pt x="26670" y="992632"/>
                  </a:lnTo>
                  <a:lnTo>
                    <a:pt x="36957" y="992632"/>
                  </a:lnTo>
                  <a:lnTo>
                    <a:pt x="37084" y="872363"/>
                  </a:lnTo>
                  <a:close/>
                </a:path>
                <a:path w="63500" h="2959100">
                  <a:moveTo>
                    <a:pt x="37211" y="706882"/>
                  </a:moveTo>
                  <a:lnTo>
                    <a:pt x="26924" y="706882"/>
                  </a:lnTo>
                  <a:lnTo>
                    <a:pt x="26797" y="827151"/>
                  </a:lnTo>
                  <a:lnTo>
                    <a:pt x="37084" y="827151"/>
                  </a:lnTo>
                  <a:lnTo>
                    <a:pt x="37211" y="706882"/>
                  </a:lnTo>
                  <a:close/>
                </a:path>
                <a:path w="63500" h="2959100">
                  <a:moveTo>
                    <a:pt x="37211" y="541489"/>
                  </a:moveTo>
                  <a:lnTo>
                    <a:pt x="26924" y="541489"/>
                  </a:lnTo>
                  <a:lnTo>
                    <a:pt x="26924" y="661797"/>
                  </a:lnTo>
                  <a:lnTo>
                    <a:pt x="37211" y="661797"/>
                  </a:lnTo>
                  <a:lnTo>
                    <a:pt x="37211" y="541489"/>
                  </a:lnTo>
                  <a:close/>
                </a:path>
                <a:path w="63500" h="2959100">
                  <a:moveTo>
                    <a:pt x="37338" y="376008"/>
                  </a:moveTo>
                  <a:lnTo>
                    <a:pt x="27051" y="376008"/>
                  </a:lnTo>
                  <a:lnTo>
                    <a:pt x="27051" y="496316"/>
                  </a:lnTo>
                  <a:lnTo>
                    <a:pt x="37338" y="496316"/>
                  </a:lnTo>
                  <a:lnTo>
                    <a:pt x="37338" y="376008"/>
                  </a:lnTo>
                  <a:close/>
                </a:path>
                <a:path w="63500" h="2959100">
                  <a:moveTo>
                    <a:pt x="37465" y="210566"/>
                  </a:moveTo>
                  <a:lnTo>
                    <a:pt x="27178" y="210566"/>
                  </a:lnTo>
                  <a:lnTo>
                    <a:pt x="27051" y="330835"/>
                  </a:lnTo>
                  <a:lnTo>
                    <a:pt x="37338" y="330835"/>
                  </a:lnTo>
                  <a:lnTo>
                    <a:pt x="37465" y="210566"/>
                  </a:lnTo>
                  <a:close/>
                </a:path>
                <a:path w="63500" h="2959100">
                  <a:moveTo>
                    <a:pt x="61849" y="2913507"/>
                  </a:moveTo>
                  <a:lnTo>
                    <a:pt x="59436" y="2895854"/>
                  </a:lnTo>
                  <a:lnTo>
                    <a:pt x="52705" y="2881503"/>
                  </a:lnTo>
                  <a:lnTo>
                    <a:pt x="42926" y="2871851"/>
                  </a:lnTo>
                  <a:lnTo>
                    <a:pt x="36068" y="2869819"/>
                  </a:lnTo>
                  <a:lnTo>
                    <a:pt x="36068" y="2868295"/>
                  </a:lnTo>
                  <a:lnTo>
                    <a:pt x="36068" y="2857500"/>
                  </a:lnTo>
                  <a:lnTo>
                    <a:pt x="25781" y="2857500"/>
                  </a:lnTo>
                  <a:lnTo>
                    <a:pt x="25781" y="2869819"/>
                  </a:lnTo>
                  <a:lnTo>
                    <a:pt x="18923" y="2871851"/>
                  </a:lnTo>
                  <a:lnTo>
                    <a:pt x="9144" y="2881503"/>
                  </a:lnTo>
                  <a:lnTo>
                    <a:pt x="2540" y="2895854"/>
                  </a:lnTo>
                  <a:lnTo>
                    <a:pt x="0" y="2913253"/>
                  </a:lnTo>
                  <a:lnTo>
                    <a:pt x="2540" y="2930906"/>
                  </a:lnTo>
                  <a:lnTo>
                    <a:pt x="9144" y="2945257"/>
                  </a:lnTo>
                  <a:lnTo>
                    <a:pt x="18923" y="2955036"/>
                  </a:lnTo>
                  <a:lnTo>
                    <a:pt x="30988" y="2958592"/>
                  </a:lnTo>
                  <a:lnTo>
                    <a:pt x="42926" y="2955036"/>
                  </a:lnTo>
                  <a:lnTo>
                    <a:pt x="52705" y="2945384"/>
                  </a:lnTo>
                  <a:lnTo>
                    <a:pt x="59309" y="2931033"/>
                  </a:lnTo>
                  <a:lnTo>
                    <a:pt x="61849" y="2913507"/>
                  </a:lnTo>
                  <a:close/>
                </a:path>
                <a:path w="63500" h="2959100">
                  <a:moveTo>
                    <a:pt x="63246" y="45212"/>
                  </a:moveTo>
                  <a:lnTo>
                    <a:pt x="60833" y="27686"/>
                  </a:lnTo>
                  <a:lnTo>
                    <a:pt x="54229" y="13335"/>
                  </a:lnTo>
                  <a:lnTo>
                    <a:pt x="44450" y="3556"/>
                  </a:lnTo>
                  <a:lnTo>
                    <a:pt x="32385" y="0"/>
                  </a:lnTo>
                  <a:lnTo>
                    <a:pt x="20320" y="3556"/>
                  </a:lnTo>
                  <a:lnTo>
                    <a:pt x="10541" y="13208"/>
                  </a:lnTo>
                  <a:lnTo>
                    <a:pt x="3937" y="27559"/>
                  </a:lnTo>
                  <a:lnTo>
                    <a:pt x="1524" y="45212"/>
                  </a:lnTo>
                  <a:lnTo>
                    <a:pt x="3937" y="62611"/>
                  </a:lnTo>
                  <a:lnTo>
                    <a:pt x="10541" y="76962"/>
                  </a:lnTo>
                  <a:lnTo>
                    <a:pt x="20320" y="86741"/>
                  </a:lnTo>
                  <a:lnTo>
                    <a:pt x="27178" y="88773"/>
                  </a:lnTo>
                  <a:lnTo>
                    <a:pt x="27178" y="45212"/>
                  </a:lnTo>
                  <a:lnTo>
                    <a:pt x="27305" y="88773"/>
                  </a:lnTo>
                  <a:lnTo>
                    <a:pt x="32385" y="90297"/>
                  </a:lnTo>
                  <a:lnTo>
                    <a:pt x="27178" y="88773"/>
                  </a:lnTo>
                  <a:lnTo>
                    <a:pt x="27178" y="165481"/>
                  </a:lnTo>
                  <a:lnTo>
                    <a:pt x="37465" y="165481"/>
                  </a:lnTo>
                  <a:lnTo>
                    <a:pt x="37465" y="90297"/>
                  </a:lnTo>
                  <a:lnTo>
                    <a:pt x="37465" y="88773"/>
                  </a:lnTo>
                  <a:lnTo>
                    <a:pt x="44323" y="86741"/>
                  </a:lnTo>
                  <a:lnTo>
                    <a:pt x="54229" y="77089"/>
                  </a:lnTo>
                  <a:lnTo>
                    <a:pt x="60833" y="62738"/>
                  </a:lnTo>
                  <a:lnTo>
                    <a:pt x="63246" y="452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06" name="object 10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099166" y="3884930"/>
              <a:ext cx="90297" cy="167640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10143236" y="4098290"/>
              <a:ext cx="0" cy="2635250"/>
            </a:xfrm>
            <a:custGeom>
              <a:avLst/>
              <a:gdLst/>
              <a:ahLst/>
              <a:cxnLst/>
              <a:rect l="l" t="t" r="r" b="b"/>
              <a:pathLst>
                <a:path h="2635250">
                  <a:moveTo>
                    <a:pt x="0" y="0"/>
                  </a:moveTo>
                  <a:lnTo>
                    <a:pt x="0" y="2635250"/>
                  </a:lnTo>
                </a:path>
              </a:pathLst>
            </a:custGeom>
            <a:ln w="17018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08" name="object 10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097007" y="6779259"/>
              <a:ext cx="90424" cy="102362"/>
            </a:xfrm>
            <a:prstGeom prst="rect">
              <a:avLst/>
            </a:prstGeom>
          </p:spPr>
        </p:pic>
      </p:grpSp>
      <p:sp>
        <p:nvSpPr>
          <p:cNvPr id="61" name="object 43">
            <a:extLst>
              <a:ext uri="{FF2B5EF4-FFF2-40B4-BE49-F238E27FC236}">
                <a16:creationId xmlns:a16="http://schemas.microsoft.com/office/drawing/2014/main" id="{3E0EC208-5CCC-4AB6-A31E-8D65F3455A8C}"/>
              </a:ext>
            </a:extLst>
          </p:cNvPr>
          <p:cNvSpPr/>
          <p:nvPr/>
        </p:nvSpPr>
        <p:spPr>
          <a:xfrm>
            <a:off x="5382740" y="3691956"/>
            <a:ext cx="1160114" cy="46533"/>
          </a:xfrm>
          <a:custGeom>
            <a:avLst/>
            <a:gdLst/>
            <a:ahLst/>
            <a:cxnLst/>
            <a:rect l="l" t="t" r="r" b="b"/>
            <a:pathLst>
              <a:path w="2456815" h="57784">
                <a:moveTo>
                  <a:pt x="0" y="28829"/>
                </a:moveTo>
                <a:lnTo>
                  <a:pt x="2286" y="17653"/>
                </a:lnTo>
                <a:lnTo>
                  <a:pt x="8381" y="8509"/>
                </a:lnTo>
                <a:lnTo>
                  <a:pt x="17525" y="2286"/>
                </a:lnTo>
                <a:lnTo>
                  <a:pt x="28828" y="0"/>
                </a:lnTo>
                <a:lnTo>
                  <a:pt x="2427478" y="0"/>
                </a:lnTo>
                <a:lnTo>
                  <a:pt x="2438654" y="2286"/>
                </a:lnTo>
                <a:lnTo>
                  <a:pt x="2447798" y="8509"/>
                </a:lnTo>
                <a:lnTo>
                  <a:pt x="2454020" y="17653"/>
                </a:lnTo>
                <a:lnTo>
                  <a:pt x="2456306" y="28829"/>
                </a:lnTo>
                <a:lnTo>
                  <a:pt x="2454020" y="40005"/>
                </a:lnTo>
                <a:lnTo>
                  <a:pt x="2447798" y="49149"/>
                </a:lnTo>
                <a:lnTo>
                  <a:pt x="2438654" y="55372"/>
                </a:lnTo>
                <a:lnTo>
                  <a:pt x="2427478" y="57658"/>
                </a:lnTo>
                <a:lnTo>
                  <a:pt x="28828" y="57658"/>
                </a:lnTo>
                <a:lnTo>
                  <a:pt x="17525" y="55372"/>
                </a:lnTo>
                <a:lnTo>
                  <a:pt x="8381" y="49149"/>
                </a:lnTo>
                <a:lnTo>
                  <a:pt x="2286" y="40005"/>
                </a:lnTo>
                <a:lnTo>
                  <a:pt x="0" y="288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095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54A8925E-D137-6C72-C868-D5850F9F8132}"/>
              </a:ext>
            </a:extLst>
          </p:cNvPr>
          <p:cNvSpPr/>
          <p:nvPr/>
        </p:nvSpPr>
        <p:spPr>
          <a:xfrm>
            <a:off x="832350" y="4119833"/>
            <a:ext cx="3628795" cy="88716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7108">
              <a:spcBef>
                <a:spcPts val="54"/>
              </a:spcBef>
            </a:pP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АО «Молоко»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www.aomoloko.com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ЗАО «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ЭкоМолПродукт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http://www.emp.su/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«Неманские сыры»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6"/>
              </a:rPr>
              <a:t>https://www.rusprofile.ru/id/11649631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«Каис», сыроварня «Зорька и Бурёнка» </a:t>
            </a:r>
            <a:r>
              <a:rPr lang="ru-RU" sz="1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17"/>
              </a:rPr>
              <a:t>burenka39.ru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0D2EDCC7-5ABD-9025-DF27-201161A5EEDE}"/>
              </a:ext>
            </a:extLst>
          </p:cNvPr>
          <p:cNvSpPr/>
          <p:nvPr/>
        </p:nvSpPr>
        <p:spPr>
          <a:xfrm>
            <a:off x="4029423" y="744425"/>
            <a:ext cx="3568129" cy="85019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7108">
              <a:spcBef>
                <a:spcPts val="54"/>
              </a:spcBef>
            </a:pP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7108">
              <a:spcBef>
                <a:spcPts val="54"/>
              </a:spcBef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19.02.07 Технология молока и </a:t>
            </a:r>
          </a:p>
          <a:p>
            <a:pPr marL="337108">
              <a:spcBef>
                <a:spcPts val="54"/>
              </a:spcBef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молочных продуктов</a:t>
            </a:r>
          </a:p>
          <a:p>
            <a:pPr marL="337108">
              <a:spcBef>
                <a:spcPts val="54"/>
              </a:spcBef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19.02.12 Технология продуктов питания животного происхождения </a:t>
            </a:r>
          </a:p>
          <a:p>
            <a:pPr algn="ctr"/>
            <a:endParaRPr lang="ru-RU" dirty="0"/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077AF200-27CD-8FA8-823D-80AD63596052}"/>
              </a:ext>
            </a:extLst>
          </p:cNvPr>
          <p:cNvGrpSpPr/>
          <p:nvPr/>
        </p:nvGrpSpPr>
        <p:grpSpPr>
          <a:xfrm>
            <a:off x="-2869" y="-98400"/>
            <a:ext cx="9146809" cy="5290831"/>
            <a:chOff x="-1975215" y="596319"/>
            <a:chExt cx="9146809" cy="5290831"/>
          </a:xfrm>
        </p:grpSpPr>
        <p:sp>
          <p:nvSpPr>
            <p:cNvPr id="74" name="Прямоугольный треугольник 73">
              <a:extLst>
                <a:ext uri="{FF2B5EF4-FFF2-40B4-BE49-F238E27FC236}">
                  <a16:creationId xmlns:a16="http://schemas.microsoft.com/office/drawing/2014/main" id="{D37FF62F-DBB0-E37A-CD80-302C159753AC}"/>
                </a:ext>
              </a:extLst>
            </p:cNvPr>
            <p:cNvSpPr/>
            <p:nvPr/>
          </p:nvSpPr>
          <p:spPr>
            <a:xfrm rot="5400000">
              <a:off x="-1975215" y="667078"/>
              <a:ext cx="5220072" cy="5220072"/>
            </a:xfrm>
            <a:prstGeom prst="rtTriangle">
              <a:avLst/>
            </a:prstGeom>
            <a:solidFill>
              <a:srgbClr val="FFC000">
                <a:alpha val="22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  <a:reflection stA="0" endPos="65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5" name="Прямоугольный треугольник 74">
              <a:extLst>
                <a:ext uri="{FF2B5EF4-FFF2-40B4-BE49-F238E27FC236}">
                  <a16:creationId xmlns:a16="http://schemas.microsoft.com/office/drawing/2014/main" id="{A03CB562-5561-CAB7-3CB1-1E00D2852C7A}"/>
                </a:ext>
              </a:extLst>
            </p:cNvPr>
            <p:cNvSpPr/>
            <p:nvPr/>
          </p:nvSpPr>
          <p:spPr>
            <a:xfrm rot="16200000">
              <a:off x="1951522" y="596319"/>
              <a:ext cx="5220072" cy="5220072"/>
            </a:xfrm>
            <a:prstGeom prst="rtTriangl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53000"/>
                  </a:srgbClr>
                </a:gs>
                <a:gs pos="50000">
                  <a:srgbClr val="92D050">
                    <a:tint val="44500"/>
                    <a:satMod val="160000"/>
                    <a:alpha val="51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5D381254-02C8-2E5F-CAD2-A655465E4C4D}"/>
              </a:ext>
            </a:extLst>
          </p:cNvPr>
          <p:cNvSpPr txBox="1"/>
          <p:nvPr/>
        </p:nvSpPr>
        <p:spPr>
          <a:xfrm>
            <a:off x="6623385" y="1629575"/>
            <a:ext cx="1549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Директор по качеству</a:t>
            </a:r>
          </a:p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35 - …. лет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DC9A8AD-C497-A220-08F9-0C41405419B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84" y="1932505"/>
            <a:ext cx="1889739" cy="128395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802561" y="3479687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196567" y="3778215"/>
            <a:ext cx="1278051" cy="147019"/>
          </a:xfrm>
          <a:prstGeom prst="rect">
            <a:avLst/>
          </a:prstGeom>
          <a:noFill/>
        </p:spPr>
        <p:txBody>
          <a:bodyPr vert="horz" wrap="square" lIns="0" tIns="55109" rIns="0" bIns="0" rtlCol="0">
            <a:spAutoFit/>
          </a:bodyPr>
          <a:lstStyle/>
          <a:p>
            <a:pPr marL="411265">
              <a:lnSpc>
                <a:spcPts val="699"/>
              </a:lnSpc>
              <a:spcBef>
                <a:spcPts val="434"/>
              </a:spcBef>
            </a:pPr>
            <a:r>
              <a:rPr sz="800" b="1" spc="-5" dirty="0">
                <a:latin typeface="Times New Roman" panose="02020603050405020304" pitchFamily="18" charset="0"/>
                <a:cs typeface="Times New Roman" pitchFamily="18" charset="0"/>
              </a:rPr>
              <a:t>КОНТАКТЫ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FCC40BA3-90E9-41DC-059C-F29AD1D3F197}"/>
              </a:ext>
            </a:extLst>
          </p:cNvPr>
          <p:cNvSpPr/>
          <p:nvPr/>
        </p:nvSpPr>
        <p:spPr>
          <a:xfrm>
            <a:off x="5076056" y="4119833"/>
            <a:ext cx="3863144" cy="858031"/>
          </a:xfrm>
          <a:prstGeom prst="roundRect">
            <a:avLst/>
          </a:prstGeom>
          <a:solidFill>
            <a:srgbClr val="92D050">
              <a:alpha val="23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9"/>
              </a:rPr>
              <a:t>https://zalfermer.ru/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9"/>
              </a:rPr>
              <a:t>ООО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«Залеский фермер»</a:t>
            </a: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0"/>
              </a:rPr>
              <a:t>http://gusevmoloko.ru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ООО «ГУСЕВМОЛОКО»</a:t>
            </a:r>
            <a:endParaRPr lang="ru-RU" sz="18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</a:pPr>
            <a:r>
              <a:rPr lang="ru-RU" sz="1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21"/>
              </a:rPr>
              <a:t>exportv.ru </a:t>
            </a:r>
            <a:r>
              <a:rPr lang="ru-RU" sz="1000" u="sng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МПП «Тимирязевский»</a:t>
            </a:r>
          </a:p>
          <a:p>
            <a:pPr algn="r">
              <a:lnSpc>
                <a:spcPct val="115000"/>
              </a:lnSpc>
            </a:pP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2"/>
              </a:rPr>
              <a:t>https://zalesie.ru/directions/vet-research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ООО «Центр ветеринарных исследований»</a:t>
            </a:r>
            <a:endParaRPr lang="ru-RU" sz="1000" dirty="0">
              <a:solidFill>
                <a:schemeClr val="tx1"/>
              </a:solidFill>
            </a:endParaRPr>
          </a:p>
        </p:txBody>
      </p:sp>
      <p:pic>
        <p:nvPicPr>
          <p:cNvPr id="12" name="Picture 2" descr="государственное бюджетное образовательное учреждение среднего профессионального образования калининградской области технологический колледж">
            <a:extLst>
              <a:ext uri="{FF2B5EF4-FFF2-40B4-BE49-F238E27FC236}">
                <a16:creationId xmlns:a16="http://schemas.microsoft.com/office/drawing/2014/main" id="{951024D5-6791-E4F6-3A0E-434E877708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print">
            <a:lum contrast="10000"/>
          </a:blip>
          <a:srcRect r="74073"/>
          <a:stretch/>
        </p:blipFill>
        <p:spPr bwMode="auto">
          <a:xfrm>
            <a:off x="-2869" y="180267"/>
            <a:ext cx="1725282" cy="798002"/>
          </a:xfrm>
          <a:prstGeom prst="rect">
            <a:avLst/>
          </a:prstGeom>
          <a:noFill/>
        </p:spPr>
      </p:pic>
      <p:sp>
        <p:nvSpPr>
          <p:cNvPr id="15" name="object 15"/>
          <p:cNvSpPr txBox="1"/>
          <p:nvPr/>
        </p:nvSpPr>
        <p:spPr>
          <a:xfrm>
            <a:off x="2094049" y="2433250"/>
            <a:ext cx="894981" cy="997595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marL="6803" algn="ctr">
              <a:spcBef>
                <a:spcPts val="99"/>
              </a:spcBef>
            </a:pPr>
            <a:r>
              <a:rPr lang="ru-RU" sz="800" b="1" spc="-5" dirty="0">
                <a:latin typeface="Times New Roman" panose="02020603050405020304" pitchFamily="18" charset="0"/>
                <a:cs typeface="Times New Roman" pitchFamily="18" charset="0"/>
              </a:rPr>
              <a:t>Аппаратчик производства кисломолочных и детских молочных продуктов</a:t>
            </a:r>
            <a:r>
              <a:rPr lang="en-US" sz="800" b="1" spc="-5" dirty="0">
                <a:latin typeface="Times New Roman" panose="02020603050405020304" pitchFamily="18" charset="0"/>
                <a:cs typeface="Times New Roman" pitchFamily="18" charset="0"/>
              </a:rPr>
              <a:t>/ </a:t>
            </a:r>
            <a:r>
              <a:rPr lang="ru-RU" sz="800" b="1" spc="-5" dirty="0">
                <a:latin typeface="Times New Roman" panose="02020603050405020304" pitchFamily="18" charset="0"/>
                <a:cs typeface="Times New Roman" pitchFamily="18" charset="0"/>
              </a:rPr>
              <a:t>Маслодел</a:t>
            </a:r>
            <a:r>
              <a:rPr lang="en-US" sz="800" b="1" spc="-5" dirty="0">
                <a:latin typeface="Times New Roman" panose="02020603050405020304" pitchFamily="18" charset="0"/>
                <a:cs typeface="Times New Roman" pitchFamily="18" charset="0"/>
              </a:rPr>
              <a:t>/</a:t>
            </a:r>
            <a:r>
              <a:rPr lang="ru-RU" sz="800" b="1" spc="-5" dirty="0">
                <a:latin typeface="Times New Roman" panose="02020603050405020304" pitchFamily="18" charset="0"/>
                <a:cs typeface="Times New Roman" pitchFamily="18" charset="0"/>
              </a:rPr>
              <a:t> Сыродел</a:t>
            </a:r>
            <a:endParaRPr sz="800" dirty="0">
              <a:latin typeface="Times New Roman" pitchFamily="18" charset="0"/>
              <a:cs typeface="Times New Roman" pitchFamily="18" charset="0"/>
            </a:endParaRPr>
          </a:p>
          <a:p>
            <a:pPr marL="21431" algn="ctr">
              <a:spcBef>
                <a:spcPts val="37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18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6" dirty="0">
                <a:latin typeface="Times New Roman" panose="02020603050405020304" pitchFamily="18" charset="0"/>
                <a:cs typeface="Times New Roman" pitchFamily="18" charset="0"/>
              </a:rPr>
              <a:t>22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3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49435" y="2673687"/>
            <a:ext cx="860295" cy="407690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marL="6803" algn="ctr">
              <a:spcBef>
                <a:spcPts val="99"/>
              </a:spcBef>
            </a:pPr>
            <a:r>
              <a:rPr lang="ru-RU" sz="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АБИТУРИЕНТ/</a:t>
            </a:r>
          </a:p>
          <a:p>
            <a:pPr marL="6803" algn="ctr">
              <a:spcBef>
                <a:spcPts val="99"/>
              </a:spcBef>
            </a:pPr>
            <a:r>
              <a:rPr lang="ru-RU" sz="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</a:t>
            </a:r>
          </a:p>
          <a:p>
            <a:pPr marL="6803" algn="ctr">
              <a:spcBef>
                <a:spcPts val="99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800" b="1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800" b="1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sz="800" b="1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543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bject 83">
            <a:extLst>
              <a:ext uri="{FF2B5EF4-FFF2-40B4-BE49-F238E27FC236}">
                <a16:creationId xmlns:a16="http://schemas.microsoft.com/office/drawing/2014/main" id="{ECAA4D2D-B16B-4DA7-ADFA-F29C58E9765C}"/>
              </a:ext>
            </a:extLst>
          </p:cNvPr>
          <p:cNvSpPr/>
          <p:nvPr/>
        </p:nvSpPr>
        <p:spPr>
          <a:xfrm>
            <a:off x="6443689" y="1760130"/>
            <a:ext cx="2211788" cy="35473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68" name="object 43">
            <a:extLst>
              <a:ext uri="{FF2B5EF4-FFF2-40B4-BE49-F238E27FC236}">
                <a16:creationId xmlns:a16="http://schemas.microsoft.com/office/drawing/2014/main" id="{5EF60526-73C2-4980-9484-96F735202F85}"/>
              </a:ext>
            </a:extLst>
          </p:cNvPr>
          <p:cNvSpPr/>
          <p:nvPr/>
        </p:nvSpPr>
        <p:spPr>
          <a:xfrm>
            <a:off x="5433111" y="3672741"/>
            <a:ext cx="1010578" cy="45719"/>
          </a:xfrm>
          <a:custGeom>
            <a:avLst/>
            <a:gdLst/>
            <a:ahLst/>
            <a:cxnLst/>
            <a:rect l="l" t="t" r="r" b="b"/>
            <a:pathLst>
              <a:path w="2456815" h="57784">
                <a:moveTo>
                  <a:pt x="0" y="28829"/>
                </a:moveTo>
                <a:lnTo>
                  <a:pt x="2286" y="17653"/>
                </a:lnTo>
                <a:lnTo>
                  <a:pt x="8381" y="8509"/>
                </a:lnTo>
                <a:lnTo>
                  <a:pt x="17525" y="2286"/>
                </a:lnTo>
                <a:lnTo>
                  <a:pt x="28828" y="0"/>
                </a:lnTo>
                <a:lnTo>
                  <a:pt x="2427478" y="0"/>
                </a:lnTo>
                <a:lnTo>
                  <a:pt x="2438654" y="2286"/>
                </a:lnTo>
                <a:lnTo>
                  <a:pt x="2447798" y="8509"/>
                </a:lnTo>
                <a:lnTo>
                  <a:pt x="2454020" y="17653"/>
                </a:lnTo>
                <a:lnTo>
                  <a:pt x="2456306" y="28829"/>
                </a:lnTo>
                <a:lnTo>
                  <a:pt x="2454020" y="40005"/>
                </a:lnTo>
                <a:lnTo>
                  <a:pt x="2447798" y="49149"/>
                </a:lnTo>
                <a:lnTo>
                  <a:pt x="2438654" y="55372"/>
                </a:lnTo>
                <a:lnTo>
                  <a:pt x="2427478" y="57658"/>
                </a:lnTo>
                <a:lnTo>
                  <a:pt x="28828" y="57658"/>
                </a:lnTo>
                <a:lnTo>
                  <a:pt x="17525" y="55372"/>
                </a:lnTo>
                <a:lnTo>
                  <a:pt x="8381" y="49149"/>
                </a:lnTo>
                <a:lnTo>
                  <a:pt x="2286" y="40005"/>
                </a:lnTo>
                <a:lnTo>
                  <a:pt x="0" y="288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095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1141368B-DB16-614F-44A5-EFBDA85CA301}"/>
              </a:ext>
            </a:extLst>
          </p:cNvPr>
          <p:cNvSpPr/>
          <p:nvPr/>
        </p:nvSpPr>
        <p:spPr>
          <a:xfrm>
            <a:off x="4303207" y="886844"/>
            <a:ext cx="3014027" cy="669729"/>
          </a:xfrm>
          <a:prstGeom prst="roundRect">
            <a:avLst>
              <a:gd name="adj" fmla="val 23563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7108">
              <a:spcBef>
                <a:spcPts val="54"/>
              </a:spcBef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19.02.11 Технология продуктов питания из растительного сырья</a:t>
            </a:r>
            <a:endParaRPr lang="ru-RU" dirty="0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88E4EC19-99E8-32A7-5065-067918DD9D46}"/>
              </a:ext>
            </a:extLst>
          </p:cNvPr>
          <p:cNvSpPr/>
          <p:nvPr/>
        </p:nvSpPr>
        <p:spPr>
          <a:xfrm>
            <a:off x="912533" y="4279035"/>
            <a:ext cx="3556726" cy="60533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ЗАО «Русский хлеб»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https://rusbread.ru/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Сторис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https://www.rusprofile.ru/id/1213900009971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Вичюнай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-Русь»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https://www.viciunaigroup.eu/ru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grpSp>
        <p:nvGrpSpPr>
          <p:cNvPr id="13" name="object 37">
            <a:extLst>
              <a:ext uri="{FF2B5EF4-FFF2-40B4-BE49-F238E27FC236}">
                <a16:creationId xmlns:a16="http://schemas.microsoft.com/office/drawing/2014/main" id="{71F9D5FC-72A6-F717-8AE1-F5609EC022E3}"/>
              </a:ext>
            </a:extLst>
          </p:cNvPr>
          <p:cNvGrpSpPr/>
          <p:nvPr/>
        </p:nvGrpSpPr>
        <p:grpSpPr>
          <a:xfrm>
            <a:off x="1204125" y="3691602"/>
            <a:ext cx="4251047" cy="37352"/>
            <a:chOff x="70410" y="6816851"/>
            <a:chExt cx="7935289" cy="69723"/>
          </a:xfrm>
        </p:grpSpPr>
        <p:pic>
          <p:nvPicPr>
            <p:cNvPr id="14" name="object 38">
              <a:extLst>
                <a:ext uri="{FF2B5EF4-FFF2-40B4-BE49-F238E27FC236}">
                  <a16:creationId xmlns:a16="http://schemas.microsoft.com/office/drawing/2014/main" id="{33E796DE-66AE-2457-7E84-963B7801D8B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410" y="6816903"/>
              <a:ext cx="1701038" cy="57605"/>
            </a:xfrm>
            <a:prstGeom prst="rect">
              <a:avLst/>
            </a:prstGeom>
          </p:spPr>
        </p:pic>
        <p:sp>
          <p:nvSpPr>
            <p:cNvPr id="16" name="object 39">
              <a:extLst>
                <a:ext uri="{FF2B5EF4-FFF2-40B4-BE49-F238E27FC236}">
                  <a16:creationId xmlns:a16="http://schemas.microsoft.com/office/drawing/2014/main" id="{6DBDA1D3-EADA-1237-0F9E-2DD3A4F1DEA5}"/>
                </a:ext>
              </a:extLst>
            </p:cNvPr>
            <p:cNvSpPr/>
            <p:nvPr/>
          </p:nvSpPr>
          <p:spPr>
            <a:xfrm>
              <a:off x="7041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63" y="17653"/>
                  </a:lnTo>
                  <a:lnTo>
                    <a:pt x="8435" y="8509"/>
                  </a:lnTo>
                  <a:lnTo>
                    <a:pt x="17592" y="2286"/>
                  </a:lnTo>
                  <a:lnTo>
                    <a:pt x="28803" y="0"/>
                  </a:lnTo>
                  <a:lnTo>
                    <a:pt x="1672156" y="0"/>
                  </a:lnTo>
                  <a:lnTo>
                    <a:pt x="1683459" y="2286"/>
                  </a:lnTo>
                  <a:lnTo>
                    <a:pt x="1692603" y="8509"/>
                  </a:lnTo>
                  <a:lnTo>
                    <a:pt x="1698699" y="17653"/>
                  </a:lnTo>
                  <a:lnTo>
                    <a:pt x="1700985" y="28829"/>
                  </a:lnTo>
                  <a:lnTo>
                    <a:pt x="1698699" y="40005"/>
                  </a:lnTo>
                  <a:lnTo>
                    <a:pt x="1692603" y="49149"/>
                  </a:lnTo>
                  <a:lnTo>
                    <a:pt x="1683459" y="55372"/>
                  </a:lnTo>
                  <a:lnTo>
                    <a:pt x="1672156" y="57658"/>
                  </a:lnTo>
                  <a:lnTo>
                    <a:pt x="28803" y="57658"/>
                  </a:lnTo>
                  <a:lnTo>
                    <a:pt x="17592" y="55372"/>
                  </a:lnTo>
                  <a:lnTo>
                    <a:pt x="8435" y="49149"/>
                  </a:lnTo>
                  <a:lnTo>
                    <a:pt x="2263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6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17" name="object 40">
              <a:extLst>
                <a:ext uri="{FF2B5EF4-FFF2-40B4-BE49-F238E27FC236}">
                  <a16:creationId xmlns:a16="http://schemas.microsoft.com/office/drawing/2014/main" id="{70F5AE2B-D463-8CDF-80D4-69F70B4B5284}"/>
                </a:ext>
              </a:extLst>
            </p:cNvPr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1672208" y="0"/>
                  </a:moveTo>
                  <a:lnTo>
                    <a:pt x="28829" y="0"/>
                  </a:lnTo>
                  <a:lnTo>
                    <a:pt x="17653" y="2286"/>
                  </a:lnTo>
                  <a:lnTo>
                    <a:pt x="8509" y="8509"/>
                  </a:lnTo>
                  <a:lnTo>
                    <a:pt x="2286" y="17653"/>
                  </a:lnTo>
                  <a:lnTo>
                    <a:pt x="0" y="28829"/>
                  </a:lnTo>
                  <a:lnTo>
                    <a:pt x="2286" y="40005"/>
                  </a:lnTo>
                  <a:lnTo>
                    <a:pt x="8509" y="49149"/>
                  </a:lnTo>
                  <a:lnTo>
                    <a:pt x="17653" y="55372"/>
                  </a:lnTo>
                  <a:lnTo>
                    <a:pt x="28829" y="57658"/>
                  </a:lnTo>
                  <a:lnTo>
                    <a:pt x="1672208" y="57658"/>
                  </a:lnTo>
                  <a:lnTo>
                    <a:pt x="1683384" y="55372"/>
                  </a:lnTo>
                  <a:lnTo>
                    <a:pt x="1692529" y="49149"/>
                  </a:lnTo>
                  <a:lnTo>
                    <a:pt x="1698752" y="40005"/>
                  </a:lnTo>
                  <a:lnTo>
                    <a:pt x="1701038" y="28829"/>
                  </a:lnTo>
                  <a:lnTo>
                    <a:pt x="1698752" y="17653"/>
                  </a:lnTo>
                  <a:lnTo>
                    <a:pt x="1692529" y="8509"/>
                  </a:lnTo>
                  <a:lnTo>
                    <a:pt x="1683384" y="2286"/>
                  </a:lnTo>
                  <a:lnTo>
                    <a:pt x="1672208" y="0"/>
                  </a:lnTo>
                  <a:close/>
                </a:path>
              </a:pathLst>
            </a:custGeom>
            <a:solidFill>
              <a:srgbClr val="6E2E9F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18" name="object 41">
              <a:extLst>
                <a:ext uri="{FF2B5EF4-FFF2-40B4-BE49-F238E27FC236}">
                  <a16:creationId xmlns:a16="http://schemas.microsoft.com/office/drawing/2014/main" id="{2DCFFD8B-225A-94FF-1144-CAEE6F6558F4}"/>
                </a:ext>
              </a:extLst>
            </p:cNvPr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86" y="17653"/>
                  </a:lnTo>
                  <a:lnTo>
                    <a:pt x="8509" y="8509"/>
                  </a:lnTo>
                  <a:lnTo>
                    <a:pt x="17653" y="2286"/>
                  </a:lnTo>
                  <a:lnTo>
                    <a:pt x="28829" y="0"/>
                  </a:lnTo>
                  <a:lnTo>
                    <a:pt x="1672208" y="0"/>
                  </a:lnTo>
                  <a:lnTo>
                    <a:pt x="1683384" y="2286"/>
                  </a:lnTo>
                  <a:lnTo>
                    <a:pt x="1692529" y="8509"/>
                  </a:lnTo>
                  <a:lnTo>
                    <a:pt x="1698752" y="17653"/>
                  </a:lnTo>
                  <a:lnTo>
                    <a:pt x="1701038" y="28829"/>
                  </a:lnTo>
                  <a:lnTo>
                    <a:pt x="1698752" y="40005"/>
                  </a:lnTo>
                  <a:lnTo>
                    <a:pt x="1692529" y="49149"/>
                  </a:lnTo>
                  <a:lnTo>
                    <a:pt x="1683384" y="55372"/>
                  </a:lnTo>
                  <a:lnTo>
                    <a:pt x="1672208" y="57658"/>
                  </a:lnTo>
                  <a:lnTo>
                    <a:pt x="28829" y="57658"/>
                  </a:lnTo>
                  <a:lnTo>
                    <a:pt x="17653" y="55372"/>
                  </a:lnTo>
                  <a:lnTo>
                    <a:pt x="8509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rgbClr val="FFC000"/>
            </a:solidFill>
            <a:ln w="6096">
              <a:solidFill>
                <a:srgbClr val="6E2E9F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9" name="object 42">
              <a:extLst>
                <a:ext uri="{FF2B5EF4-FFF2-40B4-BE49-F238E27FC236}">
                  <a16:creationId xmlns:a16="http://schemas.microsoft.com/office/drawing/2014/main" id="{A17780B5-1DD6-78A6-D02D-666491751DF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69258" y="6816903"/>
              <a:ext cx="2456307" cy="57605"/>
            </a:xfrm>
            <a:prstGeom prst="rect">
              <a:avLst/>
            </a:prstGeom>
          </p:spPr>
        </p:pic>
        <p:sp>
          <p:nvSpPr>
            <p:cNvPr id="22" name="object 43">
              <a:extLst>
                <a:ext uri="{FF2B5EF4-FFF2-40B4-BE49-F238E27FC236}">
                  <a16:creationId xmlns:a16="http://schemas.microsoft.com/office/drawing/2014/main" id="{963FCD05-58EC-94F7-8C3B-6F5A6481C63C}"/>
                </a:ext>
              </a:extLst>
            </p:cNvPr>
            <p:cNvSpPr/>
            <p:nvPr/>
          </p:nvSpPr>
          <p:spPr>
            <a:xfrm>
              <a:off x="3469258" y="6816851"/>
              <a:ext cx="2456815" cy="57785"/>
            </a:xfrm>
            <a:custGeom>
              <a:avLst/>
              <a:gdLst/>
              <a:ahLst/>
              <a:cxnLst/>
              <a:rect l="l" t="t" r="r" b="b"/>
              <a:pathLst>
                <a:path w="2456815" h="57784">
                  <a:moveTo>
                    <a:pt x="0" y="28829"/>
                  </a:moveTo>
                  <a:lnTo>
                    <a:pt x="2286" y="17653"/>
                  </a:lnTo>
                  <a:lnTo>
                    <a:pt x="8381" y="8509"/>
                  </a:lnTo>
                  <a:lnTo>
                    <a:pt x="17525" y="2286"/>
                  </a:lnTo>
                  <a:lnTo>
                    <a:pt x="28828" y="0"/>
                  </a:lnTo>
                  <a:lnTo>
                    <a:pt x="2427478" y="0"/>
                  </a:lnTo>
                  <a:lnTo>
                    <a:pt x="2438654" y="2286"/>
                  </a:lnTo>
                  <a:lnTo>
                    <a:pt x="2447798" y="8509"/>
                  </a:lnTo>
                  <a:lnTo>
                    <a:pt x="2454020" y="17653"/>
                  </a:lnTo>
                  <a:lnTo>
                    <a:pt x="2456306" y="28829"/>
                  </a:lnTo>
                  <a:lnTo>
                    <a:pt x="2454020" y="40005"/>
                  </a:lnTo>
                  <a:lnTo>
                    <a:pt x="2447798" y="49149"/>
                  </a:lnTo>
                  <a:lnTo>
                    <a:pt x="2438654" y="55372"/>
                  </a:lnTo>
                  <a:lnTo>
                    <a:pt x="2427478" y="57658"/>
                  </a:lnTo>
                  <a:lnTo>
                    <a:pt x="28828" y="57658"/>
                  </a:lnTo>
                  <a:lnTo>
                    <a:pt x="17525" y="55372"/>
                  </a:lnTo>
                  <a:lnTo>
                    <a:pt x="8381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5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23" name="object 47">
              <a:extLst>
                <a:ext uri="{FF2B5EF4-FFF2-40B4-BE49-F238E27FC236}">
                  <a16:creationId xmlns:a16="http://schemas.microsoft.com/office/drawing/2014/main" id="{F33652B5-0599-2ECF-81B1-8214B0DB5391}"/>
                </a:ext>
              </a:extLst>
            </p:cNvPr>
            <p:cNvSpPr/>
            <p:nvPr/>
          </p:nvSpPr>
          <p:spPr>
            <a:xfrm>
              <a:off x="5936869" y="6819899"/>
              <a:ext cx="2068830" cy="66675"/>
            </a:xfrm>
            <a:custGeom>
              <a:avLst/>
              <a:gdLst/>
              <a:ahLst/>
              <a:cxnLst/>
              <a:rect l="l" t="t" r="r" b="b"/>
              <a:pathLst>
                <a:path w="2068829" h="66675">
                  <a:moveTo>
                    <a:pt x="2033524" y="0"/>
                  </a:moveTo>
                  <a:lnTo>
                    <a:pt x="35051" y="0"/>
                  </a:lnTo>
                  <a:lnTo>
                    <a:pt x="21462" y="2667"/>
                  </a:lnTo>
                  <a:lnTo>
                    <a:pt x="10286" y="9651"/>
                  </a:lnTo>
                  <a:lnTo>
                    <a:pt x="2793" y="20193"/>
                  </a:lnTo>
                  <a:lnTo>
                    <a:pt x="0" y="33147"/>
                  </a:lnTo>
                  <a:lnTo>
                    <a:pt x="2793" y="45974"/>
                  </a:lnTo>
                  <a:lnTo>
                    <a:pt x="10286" y="56514"/>
                  </a:lnTo>
                  <a:lnTo>
                    <a:pt x="21462" y="63626"/>
                  </a:lnTo>
                  <a:lnTo>
                    <a:pt x="35051" y="66293"/>
                  </a:lnTo>
                  <a:lnTo>
                    <a:pt x="2033524" y="66293"/>
                  </a:lnTo>
                  <a:lnTo>
                    <a:pt x="2047112" y="63626"/>
                  </a:lnTo>
                  <a:lnTo>
                    <a:pt x="2058288" y="56514"/>
                  </a:lnTo>
                  <a:lnTo>
                    <a:pt x="2065781" y="45974"/>
                  </a:lnTo>
                  <a:lnTo>
                    <a:pt x="2068576" y="33147"/>
                  </a:lnTo>
                  <a:lnTo>
                    <a:pt x="2065781" y="20193"/>
                  </a:lnTo>
                  <a:lnTo>
                    <a:pt x="2058288" y="9651"/>
                  </a:lnTo>
                  <a:lnTo>
                    <a:pt x="2047112" y="2667"/>
                  </a:lnTo>
                  <a:lnTo>
                    <a:pt x="203352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object 83">
            <a:extLst>
              <a:ext uri="{FF2B5EF4-FFF2-40B4-BE49-F238E27FC236}">
                <a16:creationId xmlns:a16="http://schemas.microsoft.com/office/drawing/2014/main" id="{B5322BAF-F6D7-3692-2372-56AD9C12093E}"/>
              </a:ext>
            </a:extLst>
          </p:cNvPr>
          <p:cNvSpPr/>
          <p:nvPr/>
        </p:nvSpPr>
        <p:spPr>
          <a:xfrm>
            <a:off x="4303207" y="3715784"/>
            <a:ext cx="1158239" cy="19279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5" name="object 83">
            <a:extLst>
              <a:ext uri="{FF2B5EF4-FFF2-40B4-BE49-F238E27FC236}">
                <a16:creationId xmlns:a16="http://schemas.microsoft.com/office/drawing/2014/main" id="{F05776DB-7128-F654-C61B-48B94C660327}"/>
              </a:ext>
            </a:extLst>
          </p:cNvPr>
          <p:cNvSpPr/>
          <p:nvPr/>
        </p:nvSpPr>
        <p:spPr>
          <a:xfrm>
            <a:off x="5408596" y="1758169"/>
            <a:ext cx="1036742" cy="35473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8" name="object 83">
            <a:extLst>
              <a:ext uri="{FF2B5EF4-FFF2-40B4-BE49-F238E27FC236}">
                <a16:creationId xmlns:a16="http://schemas.microsoft.com/office/drawing/2014/main" id="{B0819581-4314-AB0D-FF0B-2D8F9EC3D5BA}"/>
              </a:ext>
            </a:extLst>
          </p:cNvPr>
          <p:cNvSpPr/>
          <p:nvPr/>
        </p:nvSpPr>
        <p:spPr>
          <a:xfrm>
            <a:off x="4297991" y="1993276"/>
            <a:ext cx="1094867" cy="345983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9" name="object 83">
            <a:extLst>
              <a:ext uri="{FF2B5EF4-FFF2-40B4-BE49-F238E27FC236}">
                <a16:creationId xmlns:a16="http://schemas.microsoft.com/office/drawing/2014/main" id="{07D6AEFF-32DA-6556-421A-ECFF8D3419E0}"/>
              </a:ext>
            </a:extLst>
          </p:cNvPr>
          <p:cNvSpPr/>
          <p:nvPr/>
        </p:nvSpPr>
        <p:spPr>
          <a:xfrm>
            <a:off x="3007729" y="2228242"/>
            <a:ext cx="1295478" cy="384378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2" name="object 83">
            <a:extLst>
              <a:ext uri="{FF2B5EF4-FFF2-40B4-BE49-F238E27FC236}">
                <a16:creationId xmlns:a16="http://schemas.microsoft.com/office/drawing/2014/main" id="{8C32B2EA-31E0-0A46-3E3C-C900242C54DF}"/>
              </a:ext>
            </a:extLst>
          </p:cNvPr>
          <p:cNvSpPr/>
          <p:nvPr/>
        </p:nvSpPr>
        <p:spPr>
          <a:xfrm>
            <a:off x="2106081" y="2482174"/>
            <a:ext cx="914544" cy="361223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 dirty="0"/>
          </a:p>
        </p:txBody>
      </p:sp>
      <p:sp>
        <p:nvSpPr>
          <p:cNvPr id="30" name="object 83">
            <a:extLst>
              <a:ext uri="{FF2B5EF4-FFF2-40B4-BE49-F238E27FC236}">
                <a16:creationId xmlns:a16="http://schemas.microsoft.com/office/drawing/2014/main" id="{81026909-F3AB-BE00-80D7-FA1ABC4B2151}"/>
              </a:ext>
            </a:extLst>
          </p:cNvPr>
          <p:cNvSpPr/>
          <p:nvPr/>
        </p:nvSpPr>
        <p:spPr>
          <a:xfrm>
            <a:off x="1018106" y="2692140"/>
            <a:ext cx="1063502" cy="415237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6DFE0C5-514B-7701-A048-A3398EA02FB0}"/>
              </a:ext>
            </a:extLst>
          </p:cNvPr>
          <p:cNvGrpSpPr/>
          <p:nvPr/>
        </p:nvGrpSpPr>
        <p:grpSpPr>
          <a:xfrm>
            <a:off x="-305715" y="-47341"/>
            <a:ext cx="9449715" cy="5229607"/>
            <a:chOff x="-2056827" y="-597409"/>
            <a:chExt cx="9449715" cy="5229607"/>
          </a:xfrm>
        </p:grpSpPr>
        <p:sp>
          <p:nvSpPr>
            <p:cNvPr id="6" name="Прямоугольный треугольник 5">
              <a:extLst>
                <a:ext uri="{FF2B5EF4-FFF2-40B4-BE49-F238E27FC236}">
                  <a16:creationId xmlns:a16="http://schemas.microsoft.com/office/drawing/2014/main" id="{BE12CCBD-14F4-E177-1FBB-C41A5297646D}"/>
                </a:ext>
              </a:extLst>
            </p:cNvPr>
            <p:cNvSpPr/>
            <p:nvPr/>
          </p:nvSpPr>
          <p:spPr>
            <a:xfrm rot="5400000">
              <a:off x="-2056827" y="-597409"/>
              <a:ext cx="5220072" cy="5220072"/>
            </a:xfrm>
            <a:prstGeom prst="rtTriangle">
              <a:avLst/>
            </a:prstGeom>
            <a:solidFill>
              <a:srgbClr val="FFC000">
                <a:alpha val="22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  <a:reflection stA="0" endPos="65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ый треугольник 7">
              <a:extLst>
                <a:ext uri="{FF2B5EF4-FFF2-40B4-BE49-F238E27FC236}">
                  <a16:creationId xmlns:a16="http://schemas.microsoft.com/office/drawing/2014/main" id="{DA846CAF-9C7B-46EE-4C02-17E3164FCC06}"/>
                </a:ext>
              </a:extLst>
            </p:cNvPr>
            <p:cNvSpPr/>
            <p:nvPr/>
          </p:nvSpPr>
          <p:spPr>
            <a:xfrm rot="16200000">
              <a:off x="2172816" y="-587874"/>
              <a:ext cx="5220072" cy="5220072"/>
            </a:xfrm>
            <a:prstGeom prst="rtTriangl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53000"/>
                  </a:srgbClr>
                </a:gs>
                <a:gs pos="50000">
                  <a:srgbClr val="92D050">
                    <a:tint val="44500"/>
                    <a:satMod val="160000"/>
                    <a:alpha val="51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object 2"/>
          <p:cNvSpPr txBox="1"/>
          <p:nvPr/>
        </p:nvSpPr>
        <p:spPr>
          <a:xfrm>
            <a:off x="1431417" y="3480027"/>
            <a:ext cx="2354716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  <a:tabLst>
                <a:tab pos="939208" algn="l"/>
                <a:tab pos="2004279" algn="l"/>
              </a:tabLst>
            </a:pP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-4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sz="800" b="1" spc="-8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sz="800" b="1" spc="-15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10385" y="3480027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54248" y="3653691"/>
            <a:ext cx="826294" cy="5783"/>
          </a:xfrm>
          <a:custGeom>
            <a:avLst/>
            <a:gdLst/>
            <a:ahLst/>
            <a:cxnLst/>
            <a:rect l="l" t="t" r="r" b="b"/>
            <a:pathLst>
              <a:path w="1542415" h="10795">
                <a:moveTo>
                  <a:pt x="1542288" y="0"/>
                </a:moveTo>
                <a:lnTo>
                  <a:pt x="0" y="0"/>
                </a:lnTo>
                <a:lnTo>
                  <a:pt x="0" y="10667"/>
                </a:lnTo>
                <a:lnTo>
                  <a:pt x="1542288" y="10667"/>
                </a:lnTo>
                <a:lnTo>
                  <a:pt x="1542288" y="0"/>
                </a:lnTo>
                <a:close/>
              </a:path>
            </a:pathLst>
          </a:custGeom>
          <a:solidFill>
            <a:srgbClr val="A3A3A3"/>
          </a:solidFill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0669" y="2702325"/>
            <a:ext cx="860295" cy="407690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marL="6803" algn="ctr">
              <a:spcBef>
                <a:spcPts val="99"/>
              </a:spcBef>
            </a:pPr>
            <a:r>
              <a:rPr sz="800" b="1" spc="-5" dirty="0">
                <a:latin typeface="Times New Roman" panose="02020603050405020304" pitchFamily="18" charset="0"/>
                <a:cs typeface="Times New Roman" pitchFamily="18" charset="0"/>
              </a:rPr>
              <a:t>АБИТУРИЕНТ</a:t>
            </a:r>
            <a:r>
              <a:rPr lang="en-US" sz="800" b="1" spc="-5" dirty="0">
                <a:latin typeface="Times New Roman" panose="02020603050405020304" pitchFamily="18" charset="0"/>
                <a:cs typeface="Times New Roman" pitchFamily="18" charset="0"/>
              </a:rPr>
              <a:t>/</a:t>
            </a:r>
            <a:endParaRPr lang="ru-RU" sz="800" b="1" spc="-5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6803" algn="ctr">
              <a:spcBef>
                <a:spcPts val="99"/>
              </a:spcBef>
            </a:pPr>
            <a:r>
              <a:rPr lang="ru-RU" sz="800" b="1" spc="-5" dirty="0">
                <a:latin typeface="Times New Roman" panose="02020603050405020304" pitchFamily="18" charset="0"/>
                <a:cs typeface="Times New Roman" pitchFamily="18" charset="0"/>
              </a:rPr>
              <a:t>СТУДЕНТ</a:t>
            </a:r>
            <a:endParaRPr lang="ru-RU" sz="800" spc="-5" dirty="0">
              <a:latin typeface="Times New Roman" pitchFamily="18" charset="0"/>
              <a:cs typeface="Times New Roman" pitchFamily="18" charset="0"/>
            </a:endParaRPr>
          </a:p>
          <a:p>
            <a:pPr marL="6803" algn="ctr">
              <a:spcBef>
                <a:spcPts val="99"/>
              </a:spcBef>
            </a:pPr>
            <a:r>
              <a:rPr sz="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1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8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82152" y="2512555"/>
            <a:ext cx="926024" cy="258931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marL="21431" algn="ctr">
              <a:spcBef>
                <a:spcPts val="37"/>
              </a:spcBef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Пекарь</a:t>
            </a:r>
            <a:r>
              <a:rPr lang="en-US" sz="8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кондитер</a:t>
            </a:r>
          </a:p>
          <a:p>
            <a:pPr marL="21431" algn="ctr">
              <a:spcBef>
                <a:spcPts val="37"/>
              </a:spcBef>
            </a:pPr>
            <a:r>
              <a:rPr sz="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8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6" dirty="0">
                <a:latin typeface="Times New Roman" panose="02020603050405020304" pitchFamily="18" charset="0"/>
                <a:cs typeface="Times New Roman" pitchFamily="18" charset="0"/>
              </a:rPr>
              <a:t>21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3" dirty="0">
                <a:latin typeface="Times New Roman" panose="02020603050405020304" pitchFamily="18" charset="0"/>
                <a:cs typeface="Times New Roman" pitchFamily="18" charset="0"/>
              </a:rPr>
              <a:t>год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77526" y="2019114"/>
            <a:ext cx="966217" cy="541792"/>
          </a:xfrm>
          <a:prstGeom prst="rect">
            <a:avLst/>
          </a:prstGeom>
        </p:spPr>
        <p:txBody>
          <a:bodyPr vert="horz" wrap="square" lIns="0" tIns="23472" rIns="0" bIns="0" rtlCol="0">
            <a:spAutoFit/>
          </a:bodyPr>
          <a:lstStyle/>
          <a:p>
            <a:pPr marR="2381" algn="ctr">
              <a:spcBef>
                <a:spcPts val="107"/>
              </a:spcBef>
            </a:pPr>
            <a:b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</a:br>
            <a:endParaRPr lang="ru-RU" sz="800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R="2381" algn="ctr">
              <a:spcBef>
                <a:spcPts val="107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Техник-технолог</a:t>
            </a:r>
          </a:p>
          <a:p>
            <a:pPr marR="2381" algn="ctr">
              <a:spcBef>
                <a:spcPts val="107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21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sz="800" b="1" spc="-27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330099" y="2040274"/>
            <a:ext cx="1014753" cy="265916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algn="ctr">
              <a:spcBef>
                <a:spcPts val="54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Инженер-технолог</a:t>
            </a:r>
          </a:p>
          <a:p>
            <a:pPr algn="ctr">
              <a:spcBef>
                <a:spcPts val="54"/>
              </a:spcBef>
            </a:pP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8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2070531" y="2196516"/>
            <a:ext cx="959644" cy="1492653"/>
            <a:chOff x="1731391" y="4624578"/>
            <a:chExt cx="1791335" cy="2261870"/>
          </a:xfrm>
        </p:grpSpPr>
        <p:sp>
          <p:nvSpPr>
            <p:cNvPr id="54" name="object 54"/>
            <p:cNvSpPr/>
            <p:nvPr/>
          </p:nvSpPr>
          <p:spPr>
            <a:xfrm>
              <a:off x="1776730" y="5185664"/>
              <a:ext cx="0" cy="1573530"/>
            </a:xfrm>
            <a:custGeom>
              <a:avLst/>
              <a:gdLst/>
              <a:ahLst/>
              <a:cxnLst/>
              <a:rect l="l" t="t" r="r" b="b"/>
              <a:pathLst>
                <a:path h="1573529">
                  <a:moveTo>
                    <a:pt x="0" y="0"/>
                  </a:moveTo>
                  <a:lnTo>
                    <a:pt x="0" y="1573530"/>
                  </a:lnTo>
                </a:path>
              </a:pathLst>
            </a:custGeom>
            <a:ln w="2286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55" name="object 5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31391" y="6799072"/>
              <a:ext cx="80009" cy="8712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42440" y="4998974"/>
              <a:ext cx="80010" cy="146685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3475736" y="4811268"/>
              <a:ext cx="0" cy="1866900"/>
            </a:xfrm>
            <a:custGeom>
              <a:avLst/>
              <a:gdLst/>
              <a:ahLst/>
              <a:cxnLst/>
              <a:rect l="l" t="t" r="r" b="b"/>
              <a:pathLst>
                <a:path h="1866900">
                  <a:moveTo>
                    <a:pt x="0" y="0"/>
                  </a:moveTo>
                  <a:lnTo>
                    <a:pt x="0" y="1866900"/>
                  </a:lnTo>
                </a:path>
              </a:pathLst>
            </a:custGeom>
            <a:ln w="24383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58" name="object 5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29254" y="6718046"/>
              <a:ext cx="80010" cy="16840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42208" y="4624578"/>
              <a:ext cx="80009" cy="146685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>
            <a:off x="4177121" y="3765081"/>
            <a:ext cx="1278051" cy="150032"/>
          </a:xfrm>
          <a:prstGeom prst="rect">
            <a:avLst/>
          </a:prstGeom>
          <a:noFill/>
        </p:spPr>
        <p:txBody>
          <a:bodyPr vert="horz" wrap="square" lIns="0" tIns="55109" rIns="0" bIns="0" rtlCol="0">
            <a:spAutoFit/>
          </a:bodyPr>
          <a:lstStyle/>
          <a:p>
            <a:pPr marL="411265">
              <a:lnSpc>
                <a:spcPts val="699"/>
              </a:lnSpc>
              <a:spcBef>
                <a:spcPts val="434"/>
              </a:spcBef>
            </a:pPr>
            <a:r>
              <a:rPr sz="800" b="1" spc="-5" dirty="0">
                <a:latin typeface="Times New Roman" panose="02020603050405020304" pitchFamily="18" charset="0"/>
                <a:cs typeface="Times New Roman" pitchFamily="18" charset="0"/>
              </a:rPr>
              <a:t>КОНТАКТЫ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4295979" y="1959306"/>
            <a:ext cx="45719" cy="1729728"/>
            <a:chOff x="5885561" y="4262882"/>
            <a:chExt cx="81788" cy="2623312"/>
          </a:xfrm>
        </p:grpSpPr>
        <p:pic>
          <p:nvPicPr>
            <p:cNvPr id="70" name="object 7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87339" y="4262882"/>
              <a:ext cx="80010" cy="146684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5926645" y="4449572"/>
              <a:ext cx="0" cy="1554480"/>
            </a:xfrm>
            <a:custGeom>
              <a:avLst/>
              <a:gdLst/>
              <a:ahLst/>
              <a:cxnLst/>
              <a:rect l="l" t="t" r="r" b="b"/>
              <a:pathLst>
                <a:path h="1554479">
                  <a:moveTo>
                    <a:pt x="0" y="0"/>
                  </a:moveTo>
                  <a:lnTo>
                    <a:pt x="0" y="1554327"/>
                  </a:lnTo>
                </a:path>
              </a:pathLst>
            </a:custGeom>
            <a:ln w="1460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5925693" y="6231128"/>
              <a:ext cx="0" cy="525780"/>
            </a:xfrm>
            <a:custGeom>
              <a:avLst/>
              <a:gdLst/>
              <a:ahLst/>
              <a:cxnLst/>
              <a:rect l="l" t="t" r="r" b="b"/>
              <a:pathLst>
                <a:path h="525779">
                  <a:moveTo>
                    <a:pt x="0" y="0"/>
                  </a:moveTo>
                  <a:lnTo>
                    <a:pt x="0" y="525399"/>
                  </a:lnTo>
                </a:path>
              </a:pathLst>
            </a:custGeom>
            <a:ln w="1371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73" name="object 7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85561" y="6796532"/>
              <a:ext cx="80010" cy="89662"/>
            </a:xfrm>
            <a:prstGeom prst="rect">
              <a:avLst/>
            </a:prstGeom>
          </p:spPr>
        </p:pic>
      </p:grpSp>
      <p:pic>
        <p:nvPicPr>
          <p:cNvPr id="96" name="object 9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018678" y="2567463"/>
            <a:ext cx="42863" cy="48101"/>
          </a:xfrm>
          <a:prstGeom prst="rect">
            <a:avLst/>
          </a:prstGeom>
        </p:spPr>
      </p:pic>
      <p:sp>
        <p:nvSpPr>
          <p:cNvPr id="105" name="object 105"/>
          <p:cNvSpPr/>
          <p:nvPr/>
        </p:nvSpPr>
        <p:spPr>
          <a:xfrm>
            <a:off x="5382737" y="1700876"/>
            <a:ext cx="34018" cy="1974847"/>
          </a:xfrm>
          <a:custGeom>
            <a:avLst/>
            <a:gdLst/>
            <a:ahLst/>
            <a:cxnLst/>
            <a:rect l="l" t="t" r="r" b="b"/>
            <a:pathLst>
              <a:path w="63500" h="2959100">
                <a:moveTo>
                  <a:pt x="36195" y="2692019"/>
                </a:moveTo>
                <a:lnTo>
                  <a:pt x="25908" y="2692019"/>
                </a:lnTo>
                <a:lnTo>
                  <a:pt x="25781" y="2812415"/>
                </a:lnTo>
                <a:lnTo>
                  <a:pt x="36068" y="2812415"/>
                </a:lnTo>
                <a:lnTo>
                  <a:pt x="36195" y="2692019"/>
                </a:lnTo>
                <a:close/>
              </a:path>
              <a:path w="63500" h="2959100">
                <a:moveTo>
                  <a:pt x="36322" y="2526665"/>
                </a:moveTo>
                <a:lnTo>
                  <a:pt x="26035" y="2526665"/>
                </a:lnTo>
                <a:lnTo>
                  <a:pt x="25908" y="2646934"/>
                </a:lnTo>
                <a:lnTo>
                  <a:pt x="36195" y="2646934"/>
                </a:lnTo>
                <a:lnTo>
                  <a:pt x="36322" y="2526665"/>
                </a:lnTo>
                <a:close/>
              </a:path>
              <a:path w="63500" h="2959100">
                <a:moveTo>
                  <a:pt x="36322" y="2361184"/>
                </a:moveTo>
                <a:lnTo>
                  <a:pt x="26035" y="2361184"/>
                </a:lnTo>
                <a:lnTo>
                  <a:pt x="26035" y="2481580"/>
                </a:lnTo>
                <a:lnTo>
                  <a:pt x="36322" y="2481580"/>
                </a:lnTo>
                <a:lnTo>
                  <a:pt x="36322" y="2361184"/>
                </a:lnTo>
                <a:close/>
              </a:path>
              <a:path w="63500" h="2959100">
                <a:moveTo>
                  <a:pt x="36322" y="2195792"/>
                </a:moveTo>
                <a:lnTo>
                  <a:pt x="26035" y="2195792"/>
                </a:lnTo>
                <a:lnTo>
                  <a:pt x="26035" y="2316099"/>
                </a:lnTo>
                <a:lnTo>
                  <a:pt x="36322" y="2316099"/>
                </a:lnTo>
                <a:lnTo>
                  <a:pt x="36322" y="2195792"/>
                </a:lnTo>
                <a:close/>
              </a:path>
              <a:path w="63500" h="2959100">
                <a:moveTo>
                  <a:pt x="36449" y="2030310"/>
                </a:moveTo>
                <a:lnTo>
                  <a:pt x="26162" y="2030310"/>
                </a:lnTo>
                <a:lnTo>
                  <a:pt x="26162" y="2150618"/>
                </a:lnTo>
                <a:lnTo>
                  <a:pt x="36449" y="2150618"/>
                </a:lnTo>
                <a:lnTo>
                  <a:pt x="36449" y="2030310"/>
                </a:lnTo>
                <a:close/>
              </a:path>
              <a:path w="63500" h="2959100">
                <a:moveTo>
                  <a:pt x="36576" y="1864868"/>
                </a:moveTo>
                <a:lnTo>
                  <a:pt x="26289" y="1864868"/>
                </a:lnTo>
                <a:lnTo>
                  <a:pt x="26162" y="1985264"/>
                </a:lnTo>
                <a:lnTo>
                  <a:pt x="36449" y="1985264"/>
                </a:lnTo>
                <a:lnTo>
                  <a:pt x="36576" y="1864868"/>
                </a:lnTo>
                <a:close/>
              </a:path>
              <a:path w="63500" h="2959100">
                <a:moveTo>
                  <a:pt x="36703" y="1699514"/>
                </a:moveTo>
                <a:lnTo>
                  <a:pt x="26416" y="1699514"/>
                </a:lnTo>
                <a:lnTo>
                  <a:pt x="26289" y="1819783"/>
                </a:lnTo>
                <a:lnTo>
                  <a:pt x="36576" y="1819783"/>
                </a:lnTo>
                <a:lnTo>
                  <a:pt x="36703" y="1699514"/>
                </a:lnTo>
                <a:close/>
              </a:path>
              <a:path w="63500" h="2959100">
                <a:moveTo>
                  <a:pt x="36830" y="1534033"/>
                </a:moveTo>
                <a:lnTo>
                  <a:pt x="26543" y="1534033"/>
                </a:lnTo>
                <a:lnTo>
                  <a:pt x="26416" y="1654302"/>
                </a:lnTo>
                <a:lnTo>
                  <a:pt x="36703" y="1654302"/>
                </a:lnTo>
                <a:lnTo>
                  <a:pt x="36830" y="1534033"/>
                </a:lnTo>
                <a:close/>
              </a:path>
              <a:path w="63500" h="2959100">
                <a:moveTo>
                  <a:pt x="36830" y="1368640"/>
                </a:moveTo>
                <a:lnTo>
                  <a:pt x="26543" y="1368640"/>
                </a:lnTo>
                <a:lnTo>
                  <a:pt x="26543" y="1488948"/>
                </a:lnTo>
                <a:lnTo>
                  <a:pt x="36830" y="1488948"/>
                </a:lnTo>
                <a:lnTo>
                  <a:pt x="36830" y="1368640"/>
                </a:lnTo>
                <a:close/>
              </a:path>
              <a:path w="63500" h="2959100">
                <a:moveTo>
                  <a:pt x="36830" y="1203159"/>
                </a:moveTo>
                <a:lnTo>
                  <a:pt x="26543" y="1203159"/>
                </a:lnTo>
                <a:lnTo>
                  <a:pt x="26543" y="1323467"/>
                </a:lnTo>
                <a:lnTo>
                  <a:pt x="36830" y="1323467"/>
                </a:lnTo>
                <a:lnTo>
                  <a:pt x="36830" y="1203159"/>
                </a:lnTo>
                <a:close/>
              </a:path>
              <a:path w="63500" h="2959100">
                <a:moveTo>
                  <a:pt x="36957" y="1037717"/>
                </a:moveTo>
                <a:lnTo>
                  <a:pt x="26670" y="1037717"/>
                </a:lnTo>
                <a:lnTo>
                  <a:pt x="26543" y="1158113"/>
                </a:lnTo>
                <a:lnTo>
                  <a:pt x="36957" y="1158113"/>
                </a:lnTo>
                <a:lnTo>
                  <a:pt x="36957" y="1037717"/>
                </a:lnTo>
                <a:close/>
              </a:path>
              <a:path w="63500" h="2959100">
                <a:moveTo>
                  <a:pt x="37084" y="872363"/>
                </a:moveTo>
                <a:lnTo>
                  <a:pt x="26797" y="872363"/>
                </a:lnTo>
                <a:lnTo>
                  <a:pt x="26670" y="992632"/>
                </a:lnTo>
                <a:lnTo>
                  <a:pt x="36957" y="992632"/>
                </a:lnTo>
                <a:lnTo>
                  <a:pt x="37084" y="872363"/>
                </a:lnTo>
                <a:close/>
              </a:path>
              <a:path w="63500" h="2959100">
                <a:moveTo>
                  <a:pt x="37211" y="706882"/>
                </a:moveTo>
                <a:lnTo>
                  <a:pt x="26924" y="706882"/>
                </a:lnTo>
                <a:lnTo>
                  <a:pt x="26797" y="827151"/>
                </a:lnTo>
                <a:lnTo>
                  <a:pt x="37084" y="827151"/>
                </a:lnTo>
                <a:lnTo>
                  <a:pt x="37211" y="706882"/>
                </a:lnTo>
                <a:close/>
              </a:path>
              <a:path w="63500" h="2959100">
                <a:moveTo>
                  <a:pt x="37211" y="541489"/>
                </a:moveTo>
                <a:lnTo>
                  <a:pt x="26924" y="541489"/>
                </a:lnTo>
                <a:lnTo>
                  <a:pt x="26924" y="661797"/>
                </a:lnTo>
                <a:lnTo>
                  <a:pt x="37211" y="661797"/>
                </a:lnTo>
                <a:lnTo>
                  <a:pt x="37211" y="541489"/>
                </a:lnTo>
                <a:close/>
              </a:path>
              <a:path w="63500" h="2959100">
                <a:moveTo>
                  <a:pt x="37338" y="376008"/>
                </a:moveTo>
                <a:lnTo>
                  <a:pt x="27051" y="376008"/>
                </a:lnTo>
                <a:lnTo>
                  <a:pt x="27051" y="496316"/>
                </a:lnTo>
                <a:lnTo>
                  <a:pt x="37338" y="496316"/>
                </a:lnTo>
                <a:lnTo>
                  <a:pt x="37338" y="376008"/>
                </a:lnTo>
                <a:close/>
              </a:path>
              <a:path w="63500" h="2959100">
                <a:moveTo>
                  <a:pt x="37465" y="210566"/>
                </a:moveTo>
                <a:lnTo>
                  <a:pt x="27178" y="210566"/>
                </a:lnTo>
                <a:lnTo>
                  <a:pt x="27051" y="330835"/>
                </a:lnTo>
                <a:lnTo>
                  <a:pt x="37338" y="330835"/>
                </a:lnTo>
                <a:lnTo>
                  <a:pt x="37465" y="210566"/>
                </a:lnTo>
                <a:close/>
              </a:path>
              <a:path w="63500" h="2959100">
                <a:moveTo>
                  <a:pt x="61849" y="2913507"/>
                </a:moveTo>
                <a:lnTo>
                  <a:pt x="59436" y="2895854"/>
                </a:lnTo>
                <a:lnTo>
                  <a:pt x="52705" y="2881503"/>
                </a:lnTo>
                <a:lnTo>
                  <a:pt x="42926" y="2871851"/>
                </a:lnTo>
                <a:lnTo>
                  <a:pt x="36068" y="2869819"/>
                </a:lnTo>
                <a:lnTo>
                  <a:pt x="36068" y="2868295"/>
                </a:lnTo>
                <a:lnTo>
                  <a:pt x="36068" y="2857500"/>
                </a:lnTo>
                <a:lnTo>
                  <a:pt x="25781" y="2857500"/>
                </a:lnTo>
                <a:lnTo>
                  <a:pt x="25781" y="2869819"/>
                </a:lnTo>
                <a:lnTo>
                  <a:pt x="18923" y="2871851"/>
                </a:lnTo>
                <a:lnTo>
                  <a:pt x="9144" y="2881503"/>
                </a:lnTo>
                <a:lnTo>
                  <a:pt x="2540" y="2895854"/>
                </a:lnTo>
                <a:lnTo>
                  <a:pt x="0" y="2913253"/>
                </a:lnTo>
                <a:lnTo>
                  <a:pt x="2540" y="2930906"/>
                </a:lnTo>
                <a:lnTo>
                  <a:pt x="9144" y="2945257"/>
                </a:lnTo>
                <a:lnTo>
                  <a:pt x="18923" y="2955036"/>
                </a:lnTo>
                <a:lnTo>
                  <a:pt x="30988" y="2958592"/>
                </a:lnTo>
                <a:lnTo>
                  <a:pt x="42926" y="2955036"/>
                </a:lnTo>
                <a:lnTo>
                  <a:pt x="52705" y="2945384"/>
                </a:lnTo>
                <a:lnTo>
                  <a:pt x="59309" y="2931033"/>
                </a:lnTo>
                <a:lnTo>
                  <a:pt x="61849" y="2913507"/>
                </a:lnTo>
                <a:close/>
              </a:path>
              <a:path w="63500" h="2959100">
                <a:moveTo>
                  <a:pt x="63246" y="45212"/>
                </a:moveTo>
                <a:lnTo>
                  <a:pt x="60833" y="27686"/>
                </a:lnTo>
                <a:lnTo>
                  <a:pt x="54229" y="13335"/>
                </a:lnTo>
                <a:lnTo>
                  <a:pt x="44450" y="3556"/>
                </a:lnTo>
                <a:lnTo>
                  <a:pt x="32385" y="0"/>
                </a:lnTo>
                <a:lnTo>
                  <a:pt x="20320" y="3556"/>
                </a:lnTo>
                <a:lnTo>
                  <a:pt x="10541" y="13208"/>
                </a:lnTo>
                <a:lnTo>
                  <a:pt x="3937" y="27559"/>
                </a:lnTo>
                <a:lnTo>
                  <a:pt x="1524" y="45212"/>
                </a:lnTo>
                <a:lnTo>
                  <a:pt x="3937" y="62611"/>
                </a:lnTo>
                <a:lnTo>
                  <a:pt x="10541" y="76962"/>
                </a:lnTo>
                <a:lnTo>
                  <a:pt x="20320" y="86741"/>
                </a:lnTo>
                <a:lnTo>
                  <a:pt x="27178" y="88773"/>
                </a:lnTo>
                <a:lnTo>
                  <a:pt x="27178" y="45212"/>
                </a:lnTo>
                <a:lnTo>
                  <a:pt x="27305" y="88773"/>
                </a:lnTo>
                <a:lnTo>
                  <a:pt x="32385" y="90297"/>
                </a:lnTo>
                <a:lnTo>
                  <a:pt x="27178" y="88773"/>
                </a:lnTo>
                <a:lnTo>
                  <a:pt x="27178" y="165481"/>
                </a:lnTo>
                <a:lnTo>
                  <a:pt x="37465" y="165481"/>
                </a:lnTo>
                <a:lnTo>
                  <a:pt x="37465" y="90297"/>
                </a:lnTo>
                <a:lnTo>
                  <a:pt x="37465" y="88773"/>
                </a:lnTo>
                <a:lnTo>
                  <a:pt x="44323" y="86741"/>
                </a:lnTo>
                <a:lnTo>
                  <a:pt x="54229" y="77089"/>
                </a:lnTo>
                <a:lnTo>
                  <a:pt x="60833" y="62738"/>
                </a:lnTo>
                <a:lnTo>
                  <a:pt x="63246" y="452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1" name="Picture 2" descr="государственное бюджетное образовательное учреждение среднего профессионального образования калининградской области технологический колледж">
            <a:extLst>
              <a:ext uri="{FF2B5EF4-FFF2-40B4-BE49-F238E27FC236}">
                <a16:creationId xmlns:a16="http://schemas.microsoft.com/office/drawing/2014/main" id="{60502AF0-7C97-F494-C9F8-0ECE1CA4C1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lum contrast="10000"/>
          </a:blip>
          <a:srcRect r="74073"/>
          <a:stretch/>
        </p:blipFill>
        <p:spPr bwMode="auto">
          <a:xfrm>
            <a:off x="106227" y="140329"/>
            <a:ext cx="1725282" cy="920167"/>
          </a:xfrm>
          <a:prstGeom prst="rect">
            <a:avLst/>
          </a:prstGeom>
          <a:noFill/>
        </p:spPr>
      </p:pic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47BE57F3-8F24-D78D-A48B-3843AA32B0A0}"/>
              </a:ext>
            </a:extLst>
          </p:cNvPr>
          <p:cNvSpPr/>
          <p:nvPr/>
        </p:nvSpPr>
        <p:spPr>
          <a:xfrm>
            <a:off x="5195386" y="4287541"/>
            <a:ext cx="3746883" cy="594385"/>
          </a:xfrm>
          <a:prstGeom prst="roundRect">
            <a:avLst/>
          </a:prstGeom>
          <a:solidFill>
            <a:srgbClr val="92D050">
              <a:alpha val="23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https://www.rusprofile.ru/id/14345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ООО «Балтика-Советск»</a:t>
            </a: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6"/>
              </a:rPr>
              <a:t>https://britannica.bitrix24.site/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ООО «Британника Север»</a:t>
            </a: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7"/>
              </a:rPr>
              <a:t>https://www.rusprofile.ru/id/11462953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ООО «АВ-Соул»</a:t>
            </a:r>
          </a:p>
        </p:txBody>
      </p:sp>
      <p:pic>
        <p:nvPicPr>
          <p:cNvPr id="45" name="Picture 2" descr="Picture background">
            <a:extLst>
              <a:ext uri="{FF2B5EF4-FFF2-40B4-BE49-F238E27FC236}">
                <a16:creationId xmlns:a16="http://schemas.microsoft.com/office/drawing/2014/main" id="{D8F8ECCE-E58D-E28F-F8CB-63D5C5E038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4" r="19711"/>
          <a:stretch/>
        </p:blipFill>
        <p:spPr bwMode="auto">
          <a:xfrm>
            <a:off x="7294232" y="79253"/>
            <a:ext cx="852922" cy="82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EBAA963-BB01-4DF9-BE82-8665B730F6F7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8475" r="9223"/>
          <a:stretch/>
        </p:blipFill>
        <p:spPr>
          <a:xfrm>
            <a:off x="6456661" y="2120606"/>
            <a:ext cx="2198816" cy="1445581"/>
          </a:xfrm>
          <a:prstGeom prst="rect">
            <a:avLst/>
          </a:prstGeom>
        </p:spPr>
      </p:pic>
      <p:sp>
        <p:nvSpPr>
          <p:cNvPr id="60" name="object 105">
            <a:extLst>
              <a:ext uri="{FF2B5EF4-FFF2-40B4-BE49-F238E27FC236}">
                <a16:creationId xmlns:a16="http://schemas.microsoft.com/office/drawing/2014/main" id="{AD655D3B-6462-4912-B3B2-866ECDA401D3}"/>
              </a:ext>
            </a:extLst>
          </p:cNvPr>
          <p:cNvSpPr/>
          <p:nvPr/>
        </p:nvSpPr>
        <p:spPr>
          <a:xfrm>
            <a:off x="6423845" y="1702828"/>
            <a:ext cx="34018" cy="1974847"/>
          </a:xfrm>
          <a:custGeom>
            <a:avLst/>
            <a:gdLst/>
            <a:ahLst/>
            <a:cxnLst/>
            <a:rect l="l" t="t" r="r" b="b"/>
            <a:pathLst>
              <a:path w="63500" h="2959100">
                <a:moveTo>
                  <a:pt x="36195" y="2692019"/>
                </a:moveTo>
                <a:lnTo>
                  <a:pt x="25908" y="2692019"/>
                </a:lnTo>
                <a:lnTo>
                  <a:pt x="25781" y="2812415"/>
                </a:lnTo>
                <a:lnTo>
                  <a:pt x="36068" y="2812415"/>
                </a:lnTo>
                <a:lnTo>
                  <a:pt x="36195" y="2692019"/>
                </a:lnTo>
                <a:close/>
              </a:path>
              <a:path w="63500" h="2959100">
                <a:moveTo>
                  <a:pt x="36322" y="2526665"/>
                </a:moveTo>
                <a:lnTo>
                  <a:pt x="26035" y="2526665"/>
                </a:lnTo>
                <a:lnTo>
                  <a:pt x="25908" y="2646934"/>
                </a:lnTo>
                <a:lnTo>
                  <a:pt x="36195" y="2646934"/>
                </a:lnTo>
                <a:lnTo>
                  <a:pt x="36322" y="2526665"/>
                </a:lnTo>
                <a:close/>
              </a:path>
              <a:path w="63500" h="2959100">
                <a:moveTo>
                  <a:pt x="36322" y="2361184"/>
                </a:moveTo>
                <a:lnTo>
                  <a:pt x="26035" y="2361184"/>
                </a:lnTo>
                <a:lnTo>
                  <a:pt x="26035" y="2481580"/>
                </a:lnTo>
                <a:lnTo>
                  <a:pt x="36322" y="2481580"/>
                </a:lnTo>
                <a:lnTo>
                  <a:pt x="36322" y="2361184"/>
                </a:lnTo>
                <a:close/>
              </a:path>
              <a:path w="63500" h="2959100">
                <a:moveTo>
                  <a:pt x="36322" y="2195792"/>
                </a:moveTo>
                <a:lnTo>
                  <a:pt x="26035" y="2195792"/>
                </a:lnTo>
                <a:lnTo>
                  <a:pt x="26035" y="2316099"/>
                </a:lnTo>
                <a:lnTo>
                  <a:pt x="36322" y="2316099"/>
                </a:lnTo>
                <a:lnTo>
                  <a:pt x="36322" y="2195792"/>
                </a:lnTo>
                <a:close/>
              </a:path>
              <a:path w="63500" h="2959100">
                <a:moveTo>
                  <a:pt x="36449" y="2030310"/>
                </a:moveTo>
                <a:lnTo>
                  <a:pt x="26162" y="2030310"/>
                </a:lnTo>
                <a:lnTo>
                  <a:pt x="26162" y="2150618"/>
                </a:lnTo>
                <a:lnTo>
                  <a:pt x="36449" y="2150618"/>
                </a:lnTo>
                <a:lnTo>
                  <a:pt x="36449" y="2030310"/>
                </a:lnTo>
                <a:close/>
              </a:path>
              <a:path w="63500" h="2959100">
                <a:moveTo>
                  <a:pt x="36576" y="1864868"/>
                </a:moveTo>
                <a:lnTo>
                  <a:pt x="26289" y="1864868"/>
                </a:lnTo>
                <a:lnTo>
                  <a:pt x="26162" y="1985264"/>
                </a:lnTo>
                <a:lnTo>
                  <a:pt x="36449" y="1985264"/>
                </a:lnTo>
                <a:lnTo>
                  <a:pt x="36576" y="1864868"/>
                </a:lnTo>
                <a:close/>
              </a:path>
              <a:path w="63500" h="2959100">
                <a:moveTo>
                  <a:pt x="36703" y="1699514"/>
                </a:moveTo>
                <a:lnTo>
                  <a:pt x="26416" y="1699514"/>
                </a:lnTo>
                <a:lnTo>
                  <a:pt x="26289" y="1819783"/>
                </a:lnTo>
                <a:lnTo>
                  <a:pt x="36576" y="1819783"/>
                </a:lnTo>
                <a:lnTo>
                  <a:pt x="36703" y="1699514"/>
                </a:lnTo>
                <a:close/>
              </a:path>
              <a:path w="63500" h="2959100">
                <a:moveTo>
                  <a:pt x="36830" y="1534033"/>
                </a:moveTo>
                <a:lnTo>
                  <a:pt x="26543" y="1534033"/>
                </a:lnTo>
                <a:lnTo>
                  <a:pt x="26416" y="1654302"/>
                </a:lnTo>
                <a:lnTo>
                  <a:pt x="36703" y="1654302"/>
                </a:lnTo>
                <a:lnTo>
                  <a:pt x="36830" y="1534033"/>
                </a:lnTo>
                <a:close/>
              </a:path>
              <a:path w="63500" h="2959100">
                <a:moveTo>
                  <a:pt x="36830" y="1368640"/>
                </a:moveTo>
                <a:lnTo>
                  <a:pt x="26543" y="1368640"/>
                </a:lnTo>
                <a:lnTo>
                  <a:pt x="26543" y="1488948"/>
                </a:lnTo>
                <a:lnTo>
                  <a:pt x="36830" y="1488948"/>
                </a:lnTo>
                <a:lnTo>
                  <a:pt x="36830" y="1368640"/>
                </a:lnTo>
                <a:close/>
              </a:path>
              <a:path w="63500" h="2959100">
                <a:moveTo>
                  <a:pt x="36830" y="1203159"/>
                </a:moveTo>
                <a:lnTo>
                  <a:pt x="26543" y="1203159"/>
                </a:lnTo>
                <a:lnTo>
                  <a:pt x="26543" y="1323467"/>
                </a:lnTo>
                <a:lnTo>
                  <a:pt x="36830" y="1323467"/>
                </a:lnTo>
                <a:lnTo>
                  <a:pt x="36830" y="1203159"/>
                </a:lnTo>
                <a:close/>
              </a:path>
              <a:path w="63500" h="2959100">
                <a:moveTo>
                  <a:pt x="36957" y="1037717"/>
                </a:moveTo>
                <a:lnTo>
                  <a:pt x="26670" y="1037717"/>
                </a:lnTo>
                <a:lnTo>
                  <a:pt x="26543" y="1158113"/>
                </a:lnTo>
                <a:lnTo>
                  <a:pt x="36957" y="1158113"/>
                </a:lnTo>
                <a:lnTo>
                  <a:pt x="36957" y="1037717"/>
                </a:lnTo>
                <a:close/>
              </a:path>
              <a:path w="63500" h="2959100">
                <a:moveTo>
                  <a:pt x="37084" y="872363"/>
                </a:moveTo>
                <a:lnTo>
                  <a:pt x="26797" y="872363"/>
                </a:lnTo>
                <a:lnTo>
                  <a:pt x="26670" y="992632"/>
                </a:lnTo>
                <a:lnTo>
                  <a:pt x="36957" y="992632"/>
                </a:lnTo>
                <a:lnTo>
                  <a:pt x="37084" y="872363"/>
                </a:lnTo>
                <a:close/>
              </a:path>
              <a:path w="63500" h="2959100">
                <a:moveTo>
                  <a:pt x="37211" y="706882"/>
                </a:moveTo>
                <a:lnTo>
                  <a:pt x="26924" y="706882"/>
                </a:lnTo>
                <a:lnTo>
                  <a:pt x="26797" y="827151"/>
                </a:lnTo>
                <a:lnTo>
                  <a:pt x="37084" y="827151"/>
                </a:lnTo>
                <a:lnTo>
                  <a:pt x="37211" y="706882"/>
                </a:lnTo>
                <a:close/>
              </a:path>
              <a:path w="63500" h="2959100">
                <a:moveTo>
                  <a:pt x="37211" y="541489"/>
                </a:moveTo>
                <a:lnTo>
                  <a:pt x="26924" y="541489"/>
                </a:lnTo>
                <a:lnTo>
                  <a:pt x="26924" y="661797"/>
                </a:lnTo>
                <a:lnTo>
                  <a:pt x="37211" y="661797"/>
                </a:lnTo>
                <a:lnTo>
                  <a:pt x="37211" y="541489"/>
                </a:lnTo>
                <a:close/>
              </a:path>
              <a:path w="63500" h="2959100">
                <a:moveTo>
                  <a:pt x="37338" y="376008"/>
                </a:moveTo>
                <a:lnTo>
                  <a:pt x="27051" y="376008"/>
                </a:lnTo>
                <a:lnTo>
                  <a:pt x="27051" y="496316"/>
                </a:lnTo>
                <a:lnTo>
                  <a:pt x="37338" y="496316"/>
                </a:lnTo>
                <a:lnTo>
                  <a:pt x="37338" y="376008"/>
                </a:lnTo>
                <a:close/>
              </a:path>
              <a:path w="63500" h="2959100">
                <a:moveTo>
                  <a:pt x="37465" y="210566"/>
                </a:moveTo>
                <a:lnTo>
                  <a:pt x="27178" y="210566"/>
                </a:lnTo>
                <a:lnTo>
                  <a:pt x="27051" y="330835"/>
                </a:lnTo>
                <a:lnTo>
                  <a:pt x="37338" y="330835"/>
                </a:lnTo>
                <a:lnTo>
                  <a:pt x="37465" y="210566"/>
                </a:lnTo>
                <a:close/>
              </a:path>
              <a:path w="63500" h="2959100">
                <a:moveTo>
                  <a:pt x="61849" y="2913507"/>
                </a:moveTo>
                <a:lnTo>
                  <a:pt x="59436" y="2895854"/>
                </a:lnTo>
                <a:lnTo>
                  <a:pt x="52705" y="2881503"/>
                </a:lnTo>
                <a:lnTo>
                  <a:pt x="42926" y="2871851"/>
                </a:lnTo>
                <a:lnTo>
                  <a:pt x="36068" y="2869819"/>
                </a:lnTo>
                <a:lnTo>
                  <a:pt x="36068" y="2868295"/>
                </a:lnTo>
                <a:lnTo>
                  <a:pt x="36068" y="2857500"/>
                </a:lnTo>
                <a:lnTo>
                  <a:pt x="25781" y="2857500"/>
                </a:lnTo>
                <a:lnTo>
                  <a:pt x="25781" y="2869819"/>
                </a:lnTo>
                <a:lnTo>
                  <a:pt x="18923" y="2871851"/>
                </a:lnTo>
                <a:lnTo>
                  <a:pt x="9144" y="2881503"/>
                </a:lnTo>
                <a:lnTo>
                  <a:pt x="2540" y="2895854"/>
                </a:lnTo>
                <a:lnTo>
                  <a:pt x="0" y="2913253"/>
                </a:lnTo>
                <a:lnTo>
                  <a:pt x="2540" y="2930906"/>
                </a:lnTo>
                <a:lnTo>
                  <a:pt x="9144" y="2945257"/>
                </a:lnTo>
                <a:lnTo>
                  <a:pt x="18923" y="2955036"/>
                </a:lnTo>
                <a:lnTo>
                  <a:pt x="30988" y="2958592"/>
                </a:lnTo>
                <a:lnTo>
                  <a:pt x="42926" y="2955036"/>
                </a:lnTo>
                <a:lnTo>
                  <a:pt x="52705" y="2945384"/>
                </a:lnTo>
                <a:lnTo>
                  <a:pt x="59309" y="2931033"/>
                </a:lnTo>
                <a:lnTo>
                  <a:pt x="61849" y="2913507"/>
                </a:lnTo>
                <a:close/>
              </a:path>
              <a:path w="63500" h="2959100">
                <a:moveTo>
                  <a:pt x="63246" y="45212"/>
                </a:moveTo>
                <a:lnTo>
                  <a:pt x="60833" y="27686"/>
                </a:lnTo>
                <a:lnTo>
                  <a:pt x="54229" y="13335"/>
                </a:lnTo>
                <a:lnTo>
                  <a:pt x="44450" y="3556"/>
                </a:lnTo>
                <a:lnTo>
                  <a:pt x="32385" y="0"/>
                </a:lnTo>
                <a:lnTo>
                  <a:pt x="20320" y="3556"/>
                </a:lnTo>
                <a:lnTo>
                  <a:pt x="10541" y="13208"/>
                </a:lnTo>
                <a:lnTo>
                  <a:pt x="3937" y="27559"/>
                </a:lnTo>
                <a:lnTo>
                  <a:pt x="1524" y="45212"/>
                </a:lnTo>
                <a:lnTo>
                  <a:pt x="3937" y="62611"/>
                </a:lnTo>
                <a:lnTo>
                  <a:pt x="10541" y="76962"/>
                </a:lnTo>
                <a:lnTo>
                  <a:pt x="20320" y="86741"/>
                </a:lnTo>
                <a:lnTo>
                  <a:pt x="27178" y="88773"/>
                </a:lnTo>
                <a:lnTo>
                  <a:pt x="27178" y="45212"/>
                </a:lnTo>
                <a:lnTo>
                  <a:pt x="27305" y="88773"/>
                </a:lnTo>
                <a:lnTo>
                  <a:pt x="32385" y="90297"/>
                </a:lnTo>
                <a:lnTo>
                  <a:pt x="27178" y="88773"/>
                </a:lnTo>
                <a:lnTo>
                  <a:pt x="27178" y="165481"/>
                </a:lnTo>
                <a:lnTo>
                  <a:pt x="37465" y="165481"/>
                </a:lnTo>
                <a:lnTo>
                  <a:pt x="37465" y="90297"/>
                </a:lnTo>
                <a:lnTo>
                  <a:pt x="37465" y="88773"/>
                </a:lnTo>
                <a:lnTo>
                  <a:pt x="44323" y="86741"/>
                </a:lnTo>
                <a:lnTo>
                  <a:pt x="54229" y="77089"/>
                </a:lnTo>
                <a:lnTo>
                  <a:pt x="60833" y="62738"/>
                </a:lnTo>
                <a:lnTo>
                  <a:pt x="63246" y="452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5D381254-02C8-2E5F-CAD2-A655465E4C4D}"/>
              </a:ext>
            </a:extLst>
          </p:cNvPr>
          <p:cNvSpPr txBox="1"/>
          <p:nvPr/>
        </p:nvSpPr>
        <p:spPr>
          <a:xfrm>
            <a:off x="5158136" y="1775330"/>
            <a:ext cx="1549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Главный технолог</a:t>
            </a:r>
          </a:p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28 – 33 года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92BEBA0-8A76-491D-A997-6025A32C5892}"/>
              </a:ext>
            </a:extLst>
          </p:cNvPr>
          <p:cNvSpPr txBox="1"/>
          <p:nvPr/>
        </p:nvSpPr>
        <p:spPr>
          <a:xfrm>
            <a:off x="6824277" y="1775330"/>
            <a:ext cx="1549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Директор по качеству</a:t>
            </a:r>
          </a:p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33 - …. года</a:t>
            </a:r>
          </a:p>
        </p:txBody>
      </p:sp>
      <p:sp>
        <p:nvSpPr>
          <p:cNvPr id="65" name="object 20">
            <a:extLst>
              <a:ext uri="{FF2B5EF4-FFF2-40B4-BE49-F238E27FC236}">
                <a16:creationId xmlns:a16="http://schemas.microsoft.com/office/drawing/2014/main" id="{EABC4AAB-BFEF-42C4-8EA3-200873DEC3DF}"/>
              </a:ext>
            </a:extLst>
          </p:cNvPr>
          <p:cNvSpPr txBox="1"/>
          <p:nvPr/>
        </p:nvSpPr>
        <p:spPr>
          <a:xfrm>
            <a:off x="3080402" y="2638845"/>
            <a:ext cx="1035163" cy="744847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Основы санитарии и гигиены </a:t>
            </a:r>
          </a:p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Навыки работы в лаборатории</a:t>
            </a:r>
          </a:p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Знание основ производства молока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6" name="object 20">
            <a:extLst>
              <a:ext uri="{FF2B5EF4-FFF2-40B4-BE49-F238E27FC236}">
                <a16:creationId xmlns:a16="http://schemas.microsoft.com/office/drawing/2014/main" id="{FFB3BB6C-C419-4272-95CA-74893EF23533}"/>
              </a:ext>
            </a:extLst>
          </p:cNvPr>
          <p:cNvSpPr txBox="1"/>
          <p:nvPr/>
        </p:nvSpPr>
        <p:spPr>
          <a:xfrm>
            <a:off x="4337997" y="2409692"/>
            <a:ext cx="1035163" cy="991068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Контроль соблюдений технологии производства</a:t>
            </a:r>
          </a:p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Проверка норм расхода при закладке</a:t>
            </a:r>
          </a:p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Проверка качества продукции</a:t>
            </a:r>
          </a:p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7" name="object 20">
            <a:extLst>
              <a:ext uri="{FF2B5EF4-FFF2-40B4-BE49-F238E27FC236}">
                <a16:creationId xmlns:a16="http://schemas.microsoft.com/office/drawing/2014/main" id="{89188C4B-8F07-40BA-88D3-4C788EF19094}"/>
              </a:ext>
            </a:extLst>
          </p:cNvPr>
          <p:cNvSpPr txBox="1"/>
          <p:nvPr/>
        </p:nvSpPr>
        <p:spPr>
          <a:xfrm>
            <a:off x="5405691" y="2172728"/>
            <a:ext cx="1037998" cy="1237289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Планирование развития и бюджетирование производства подразделений</a:t>
            </a:r>
          </a:p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Руководство проектом релокации основной производственной точки</a:t>
            </a:r>
          </a:p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74" name="object 3">
            <a:extLst>
              <a:ext uri="{FF2B5EF4-FFF2-40B4-BE49-F238E27FC236}">
                <a16:creationId xmlns:a16="http://schemas.microsoft.com/office/drawing/2014/main" id="{2898A59D-6583-4FB8-A0C1-D61BC817B3F6}"/>
              </a:ext>
            </a:extLst>
          </p:cNvPr>
          <p:cNvSpPr txBox="1"/>
          <p:nvPr/>
        </p:nvSpPr>
        <p:spPr>
          <a:xfrm>
            <a:off x="5777498" y="3470200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457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83">
            <a:extLst>
              <a:ext uri="{FF2B5EF4-FFF2-40B4-BE49-F238E27FC236}">
                <a16:creationId xmlns:a16="http://schemas.microsoft.com/office/drawing/2014/main" id="{8656FCD5-3775-EEA9-0412-AB7FFA40BEA1}"/>
              </a:ext>
            </a:extLst>
          </p:cNvPr>
          <p:cNvSpPr/>
          <p:nvPr/>
        </p:nvSpPr>
        <p:spPr>
          <a:xfrm>
            <a:off x="5382739" y="3756420"/>
            <a:ext cx="1166471" cy="18955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4" name="object 83">
            <a:extLst>
              <a:ext uri="{FF2B5EF4-FFF2-40B4-BE49-F238E27FC236}">
                <a16:creationId xmlns:a16="http://schemas.microsoft.com/office/drawing/2014/main" id="{2F930676-9736-8199-92FB-91357A72370A}"/>
              </a:ext>
            </a:extLst>
          </p:cNvPr>
          <p:cNvSpPr/>
          <p:nvPr/>
        </p:nvSpPr>
        <p:spPr>
          <a:xfrm>
            <a:off x="6557077" y="1760038"/>
            <a:ext cx="1973094" cy="252573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6" name="object 83">
            <a:extLst>
              <a:ext uri="{FF2B5EF4-FFF2-40B4-BE49-F238E27FC236}">
                <a16:creationId xmlns:a16="http://schemas.microsoft.com/office/drawing/2014/main" id="{378622AD-38E5-1D8E-E7C6-36D761FE3CCE}"/>
              </a:ext>
            </a:extLst>
          </p:cNvPr>
          <p:cNvSpPr/>
          <p:nvPr/>
        </p:nvSpPr>
        <p:spPr>
          <a:xfrm>
            <a:off x="5407057" y="1799911"/>
            <a:ext cx="1138714" cy="35473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7" name="object 83">
            <a:extLst>
              <a:ext uri="{FF2B5EF4-FFF2-40B4-BE49-F238E27FC236}">
                <a16:creationId xmlns:a16="http://schemas.microsoft.com/office/drawing/2014/main" id="{8F491212-6847-FD47-F86C-6D03BE45DE9E}"/>
              </a:ext>
            </a:extLst>
          </p:cNvPr>
          <p:cNvSpPr/>
          <p:nvPr/>
        </p:nvSpPr>
        <p:spPr>
          <a:xfrm>
            <a:off x="4334776" y="1971801"/>
            <a:ext cx="1063502" cy="400916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8" name="object 83">
            <a:extLst>
              <a:ext uri="{FF2B5EF4-FFF2-40B4-BE49-F238E27FC236}">
                <a16:creationId xmlns:a16="http://schemas.microsoft.com/office/drawing/2014/main" id="{15DD8327-85CF-D79A-8DD9-129898E7DB07}"/>
              </a:ext>
            </a:extLst>
          </p:cNvPr>
          <p:cNvSpPr/>
          <p:nvPr/>
        </p:nvSpPr>
        <p:spPr>
          <a:xfrm>
            <a:off x="3010259" y="2192024"/>
            <a:ext cx="1295478" cy="296278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2" name="object 83">
            <a:extLst>
              <a:ext uri="{FF2B5EF4-FFF2-40B4-BE49-F238E27FC236}">
                <a16:creationId xmlns:a16="http://schemas.microsoft.com/office/drawing/2014/main" id="{75A5824A-A90D-BDC6-FAA6-F69871B61441}"/>
              </a:ext>
            </a:extLst>
          </p:cNvPr>
          <p:cNvSpPr/>
          <p:nvPr/>
        </p:nvSpPr>
        <p:spPr>
          <a:xfrm>
            <a:off x="2103671" y="2419223"/>
            <a:ext cx="914544" cy="670786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3" name="object 83">
            <a:extLst>
              <a:ext uri="{FF2B5EF4-FFF2-40B4-BE49-F238E27FC236}">
                <a16:creationId xmlns:a16="http://schemas.microsoft.com/office/drawing/2014/main" id="{6345090C-C667-AE4C-6573-65E2C081CA22}"/>
              </a:ext>
            </a:extLst>
          </p:cNvPr>
          <p:cNvSpPr/>
          <p:nvPr/>
        </p:nvSpPr>
        <p:spPr>
          <a:xfrm>
            <a:off x="1031318" y="2669061"/>
            <a:ext cx="1063502" cy="38657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" name="object 2"/>
          <p:cNvSpPr txBox="1"/>
          <p:nvPr/>
        </p:nvSpPr>
        <p:spPr>
          <a:xfrm>
            <a:off x="1431417" y="3480027"/>
            <a:ext cx="2354716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  <a:tabLst>
                <a:tab pos="939208" algn="l"/>
                <a:tab pos="2004279" algn="l"/>
              </a:tabLst>
            </a:pP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-3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2-</a:t>
            </a: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sz="800" b="1" spc="-8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sz="800" b="1" spc="-15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10385" y="3480027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90545" y="3567520"/>
            <a:ext cx="826294" cy="5783"/>
          </a:xfrm>
          <a:custGeom>
            <a:avLst/>
            <a:gdLst/>
            <a:ahLst/>
            <a:cxnLst/>
            <a:rect l="l" t="t" r="r" b="b"/>
            <a:pathLst>
              <a:path w="1542415" h="10795">
                <a:moveTo>
                  <a:pt x="1542288" y="0"/>
                </a:moveTo>
                <a:lnTo>
                  <a:pt x="0" y="0"/>
                </a:lnTo>
                <a:lnTo>
                  <a:pt x="0" y="10667"/>
                </a:lnTo>
                <a:lnTo>
                  <a:pt x="1542288" y="10667"/>
                </a:lnTo>
                <a:lnTo>
                  <a:pt x="1542288" y="0"/>
                </a:lnTo>
                <a:close/>
              </a:path>
            </a:pathLst>
          </a:custGeom>
          <a:solidFill>
            <a:srgbClr val="A3A3A3"/>
          </a:solidFill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75887" y="2576362"/>
            <a:ext cx="1138085" cy="867957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itchFamily="18" charset="0"/>
                <a:cs typeface="Times New Roman" pitchFamily="18" charset="0"/>
              </a:rPr>
              <a:t>Знание основ товароведение </a:t>
            </a:r>
          </a:p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itchFamily="18" charset="0"/>
                <a:cs typeface="Times New Roman" pitchFamily="18" charset="0"/>
              </a:rPr>
              <a:t>Навыки проведения первичной  экспертизы товаров</a:t>
            </a:r>
          </a:p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itchFamily="18" charset="0"/>
                <a:cs typeface="Times New Roman" pitchFamily="18" charset="0"/>
              </a:rPr>
              <a:t>Основы работы с клиентами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162257" y="2209991"/>
            <a:ext cx="966217" cy="269922"/>
          </a:xfrm>
          <a:prstGeom prst="rect">
            <a:avLst/>
          </a:prstGeom>
        </p:spPr>
        <p:txBody>
          <a:bodyPr vert="horz" wrap="square" lIns="0" tIns="23472" rIns="0" bIns="0" rtlCol="0">
            <a:spAutoFit/>
          </a:bodyPr>
          <a:lstStyle/>
          <a:p>
            <a:pPr marR="2381" algn="ctr">
              <a:spcBef>
                <a:spcPts val="107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Младший товаровед</a:t>
            </a:r>
            <a:b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21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4</a:t>
            </a:r>
            <a:r>
              <a:rPr sz="800" b="1" spc="-27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95545" y="1796057"/>
            <a:ext cx="877320" cy="376202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247303"/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Главный товаровед</a:t>
            </a:r>
          </a:p>
          <a:p>
            <a:pPr marL="247303"/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29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4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3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304633" y="2059317"/>
            <a:ext cx="1014753" cy="19923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algn="ctr">
              <a:lnSpc>
                <a:spcPts val="729"/>
              </a:lnSpc>
              <a:spcBef>
                <a:spcPts val="54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Товаровед</a:t>
            </a:r>
          </a:p>
          <a:p>
            <a:pPr algn="ctr">
              <a:lnSpc>
                <a:spcPts val="729"/>
              </a:lnSpc>
              <a:spcBef>
                <a:spcPts val="54"/>
              </a:spcBef>
            </a:pP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4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9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390631" y="2358370"/>
            <a:ext cx="1009310" cy="1107172"/>
          </a:xfrm>
          <a:prstGeom prst="rect">
            <a:avLst/>
          </a:prstGeom>
        </p:spPr>
        <p:txBody>
          <a:bodyPr vert="horz" wrap="square" lIns="0" tIns="44904" rIns="0" bIns="0" rtlCol="0">
            <a:spAutoFit/>
          </a:bodyPr>
          <a:lstStyle/>
          <a:p>
            <a:pPr marL="67693" indent="-60890">
              <a:spcBef>
                <a:spcPts val="225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Проведение комплексной экспертизы товаров</a:t>
            </a:r>
          </a:p>
          <a:p>
            <a:pPr marL="67693" indent="-60890">
              <a:spcBef>
                <a:spcPts val="225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Работы с поставщиками</a:t>
            </a:r>
          </a:p>
          <a:p>
            <a:pPr marL="67693" indent="-60890">
              <a:spcBef>
                <a:spcPts val="225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Управление ассортиментом</a:t>
            </a:r>
          </a:p>
          <a:p>
            <a:pPr marL="67693" indent="-60890">
              <a:spcBef>
                <a:spcPts val="225"/>
              </a:spcBef>
              <a:buFont typeface="Symbol"/>
              <a:buChar char=""/>
              <a:tabLst>
                <a:tab pos="67693" algn="l"/>
              </a:tabLst>
            </a:pP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511519" y="2353711"/>
            <a:ext cx="976163" cy="252404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ru-RU" sz="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itchFamily="18" charset="0"/>
              </a:rPr>
              <a:t>- Разработка стандартов качества</a:t>
            </a:r>
            <a:endParaRPr sz="800" dirty="0">
              <a:latin typeface="Times New Roman" panose="02020603050405020304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488277" y="2615430"/>
            <a:ext cx="1071570" cy="129293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ru-RU" sz="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itchFamily="18" charset="0"/>
              </a:rPr>
              <a:t>- Управление отделом</a:t>
            </a:r>
            <a:endParaRPr sz="800" dirty="0">
              <a:latin typeface="Times New Roman" panose="02020603050405020304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494356" y="2761227"/>
            <a:ext cx="928694" cy="252404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ru-RU" sz="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itchFamily="18" charset="0"/>
              </a:rPr>
              <a:t>- Обучение персонала</a:t>
            </a:r>
            <a:endParaRPr sz="800" dirty="0">
              <a:latin typeface="Times New Roman" panose="02020603050405020304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2070531" y="2103937"/>
            <a:ext cx="959644" cy="1585232"/>
            <a:chOff x="1731391" y="4624578"/>
            <a:chExt cx="1791335" cy="2261870"/>
          </a:xfrm>
        </p:grpSpPr>
        <p:sp>
          <p:nvSpPr>
            <p:cNvPr id="54" name="object 54"/>
            <p:cNvSpPr/>
            <p:nvPr/>
          </p:nvSpPr>
          <p:spPr>
            <a:xfrm>
              <a:off x="1776730" y="5185664"/>
              <a:ext cx="0" cy="1573530"/>
            </a:xfrm>
            <a:custGeom>
              <a:avLst/>
              <a:gdLst/>
              <a:ahLst/>
              <a:cxnLst/>
              <a:rect l="l" t="t" r="r" b="b"/>
              <a:pathLst>
                <a:path h="1573529">
                  <a:moveTo>
                    <a:pt x="0" y="0"/>
                  </a:moveTo>
                  <a:lnTo>
                    <a:pt x="0" y="1573530"/>
                  </a:lnTo>
                </a:path>
              </a:pathLst>
            </a:custGeom>
            <a:ln w="2286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55" name="object 5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1391" y="6799072"/>
              <a:ext cx="80009" cy="8712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2440" y="4998974"/>
              <a:ext cx="80010" cy="146685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3475736" y="4811268"/>
              <a:ext cx="0" cy="1866900"/>
            </a:xfrm>
            <a:custGeom>
              <a:avLst/>
              <a:gdLst/>
              <a:ahLst/>
              <a:cxnLst/>
              <a:rect l="l" t="t" r="r" b="b"/>
              <a:pathLst>
                <a:path h="1866900">
                  <a:moveTo>
                    <a:pt x="0" y="0"/>
                  </a:moveTo>
                  <a:lnTo>
                    <a:pt x="0" y="1866900"/>
                  </a:lnTo>
                </a:path>
              </a:pathLst>
            </a:custGeom>
            <a:ln w="24383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58" name="object 5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29254" y="6718046"/>
              <a:ext cx="80010" cy="16840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42208" y="4624578"/>
              <a:ext cx="80009" cy="146685"/>
            </a:xfrm>
            <a:prstGeom prst="rect">
              <a:avLst/>
            </a:prstGeom>
          </p:spPr>
        </p:pic>
      </p:grpSp>
      <p:grpSp>
        <p:nvGrpSpPr>
          <p:cNvPr id="69" name="object 69"/>
          <p:cNvGrpSpPr/>
          <p:nvPr/>
        </p:nvGrpSpPr>
        <p:grpSpPr>
          <a:xfrm>
            <a:off x="4295979" y="1851670"/>
            <a:ext cx="59756" cy="1837364"/>
            <a:chOff x="5885561" y="4262882"/>
            <a:chExt cx="81788" cy="2623312"/>
          </a:xfrm>
        </p:grpSpPr>
        <p:pic>
          <p:nvPicPr>
            <p:cNvPr id="70" name="object 7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87339" y="4262882"/>
              <a:ext cx="80010" cy="146684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5926645" y="4449572"/>
              <a:ext cx="0" cy="1554480"/>
            </a:xfrm>
            <a:custGeom>
              <a:avLst/>
              <a:gdLst/>
              <a:ahLst/>
              <a:cxnLst/>
              <a:rect l="l" t="t" r="r" b="b"/>
              <a:pathLst>
                <a:path h="1554479">
                  <a:moveTo>
                    <a:pt x="0" y="0"/>
                  </a:moveTo>
                  <a:lnTo>
                    <a:pt x="0" y="1554327"/>
                  </a:lnTo>
                </a:path>
              </a:pathLst>
            </a:custGeom>
            <a:ln w="1460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5925693" y="6231128"/>
              <a:ext cx="0" cy="525780"/>
            </a:xfrm>
            <a:custGeom>
              <a:avLst/>
              <a:gdLst/>
              <a:ahLst/>
              <a:cxnLst/>
              <a:rect l="l" t="t" r="r" b="b"/>
              <a:pathLst>
                <a:path h="525779">
                  <a:moveTo>
                    <a:pt x="0" y="0"/>
                  </a:moveTo>
                  <a:lnTo>
                    <a:pt x="0" y="525399"/>
                  </a:lnTo>
                </a:path>
              </a:pathLst>
            </a:custGeom>
            <a:ln w="1371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73" name="object 7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85561" y="6796532"/>
              <a:ext cx="80010" cy="89662"/>
            </a:xfrm>
            <a:prstGeom prst="rect">
              <a:avLst/>
            </a:prstGeom>
          </p:spPr>
        </p:pic>
      </p:grpSp>
      <p:pic>
        <p:nvPicPr>
          <p:cNvPr id="96" name="object 9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18678" y="2567463"/>
            <a:ext cx="42863" cy="48101"/>
          </a:xfrm>
          <a:prstGeom prst="rect">
            <a:avLst/>
          </a:prstGeom>
        </p:spPr>
      </p:pic>
      <p:sp>
        <p:nvSpPr>
          <p:cNvPr id="99" name="object 99"/>
          <p:cNvSpPr/>
          <p:nvPr/>
        </p:nvSpPr>
        <p:spPr>
          <a:xfrm>
            <a:off x="6873648" y="3768328"/>
            <a:ext cx="847045" cy="474889"/>
          </a:xfrm>
          <a:custGeom>
            <a:avLst/>
            <a:gdLst/>
            <a:ahLst/>
            <a:cxnLst/>
            <a:rect l="l" t="t" r="r" b="b"/>
            <a:pathLst>
              <a:path w="1581150" h="886459">
                <a:moveTo>
                  <a:pt x="1580896" y="0"/>
                </a:moveTo>
                <a:lnTo>
                  <a:pt x="0" y="0"/>
                </a:lnTo>
                <a:lnTo>
                  <a:pt x="0" y="886015"/>
                </a:lnTo>
                <a:lnTo>
                  <a:pt x="1580896" y="886015"/>
                </a:lnTo>
                <a:lnTo>
                  <a:pt x="15808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64"/>
          </a:p>
        </p:txBody>
      </p:sp>
      <p:grpSp>
        <p:nvGrpSpPr>
          <p:cNvPr id="102" name="object 102"/>
          <p:cNvGrpSpPr/>
          <p:nvPr/>
        </p:nvGrpSpPr>
        <p:grpSpPr>
          <a:xfrm>
            <a:off x="5382739" y="1711789"/>
            <a:ext cx="1191781" cy="1963935"/>
            <a:chOff x="7964805" y="3884930"/>
            <a:chExt cx="2224658" cy="2997199"/>
          </a:xfrm>
        </p:grpSpPr>
        <p:sp>
          <p:nvSpPr>
            <p:cNvPr id="105" name="object 105"/>
            <p:cNvSpPr/>
            <p:nvPr/>
          </p:nvSpPr>
          <p:spPr>
            <a:xfrm>
              <a:off x="7964805" y="3923029"/>
              <a:ext cx="63500" cy="2959100"/>
            </a:xfrm>
            <a:custGeom>
              <a:avLst/>
              <a:gdLst/>
              <a:ahLst/>
              <a:cxnLst/>
              <a:rect l="l" t="t" r="r" b="b"/>
              <a:pathLst>
                <a:path w="63500" h="2959100">
                  <a:moveTo>
                    <a:pt x="36195" y="2692019"/>
                  </a:moveTo>
                  <a:lnTo>
                    <a:pt x="25908" y="2692019"/>
                  </a:lnTo>
                  <a:lnTo>
                    <a:pt x="25781" y="2812415"/>
                  </a:lnTo>
                  <a:lnTo>
                    <a:pt x="36068" y="2812415"/>
                  </a:lnTo>
                  <a:lnTo>
                    <a:pt x="36195" y="2692019"/>
                  </a:lnTo>
                  <a:close/>
                </a:path>
                <a:path w="63500" h="2959100">
                  <a:moveTo>
                    <a:pt x="36322" y="2526665"/>
                  </a:moveTo>
                  <a:lnTo>
                    <a:pt x="26035" y="2526665"/>
                  </a:lnTo>
                  <a:lnTo>
                    <a:pt x="25908" y="2646934"/>
                  </a:lnTo>
                  <a:lnTo>
                    <a:pt x="36195" y="2646934"/>
                  </a:lnTo>
                  <a:lnTo>
                    <a:pt x="36322" y="2526665"/>
                  </a:lnTo>
                  <a:close/>
                </a:path>
                <a:path w="63500" h="2959100">
                  <a:moveTo>
                    <a:pt x="36322" y="2361184"/>
                  </a:moveTo>
                  <a:lnTo>
                    <a:pt x="26035" y="2361184"/>
                  </a:lnTo>
                  <a:lnTo>
                    <a:pt x="26035" y="2481580"/>
                  </a:lnTo>
                  <a:lnTo>
                    <a:pt x="36322" y="2481580"/>
                  </a:lnTo>
                  <a:lnTo>
                    <a:pt x="36322" y="2361184"/>
                  </a:lnTo>
                  <a:close/>
                </a:path>
                <a:path w="63500" h="2959100">
                  <a:moveTo>
                    <a:pt x="36322" y="2195792"/>
                  </a:moveTo>
                  <a:lnTo>
                    <a:pt x="26035" y="2195792"/>
                  </a:lnTo>
                  <a:lnTo>
                    <a:pt x="26035" y="2316099"/>
                  </a:lnTo>
                  <a:lnTo>
                    <a:pt x="36322" y="2316099"/>
                  </a:lnTo>
                  <a:lnTo>
                    <a:pt x="36322" y="2195792"/>
                  </a:lnTo>
                  <a:close/>
                </a:path>
                <a:path w="63500" h="2959100">
                  <a:moveTo>
                    <a:pt x="36449" y="2030310"/>
                  </a:moveTo>
                  <a:lnTo>
                    <a:pt x="26162" y="2030310"/>
                  </a:lnTo>
                  <a:lnTo>
                    <a:pt x="26162" y="2150618"/>
                  </a:lnTo>
                  <a:lnTo>
                    <a:pt x="36449" y="2150618"/>
                  </a:lnTo>
                  <a:lnTo>
                    <a:pt x="36449" y="2030310"/>
                  </a:lnTo>
                  <a:close/>
                </a:path>
                <a:path w="63500" h="2959100">
                  <a:moveTo>
                    <a:pt x="36576" y="1864868"/>
                  </a:moveTo>
                  <a:lnTo>
                    <a:pt x="26289" y="1864868"/>
                  </a:lnTo>
                  <a:lnTo>
                    <a:pt x="26162" y="1985264"/>
                  </a:lnTo>
                  <a:lnTo>
                    <a:pt x="36449" y="1985264"/>
                  </a:lnTo>
                  <a:lnTo>
                    <a:pt x="36576" y="1864868"/>
                  </a:lnTo>
                  <a:close/>
                </a:path>
                <a:path w="63500" h="2959100">
                  <a:moveTo>
                    <a:pt x="36703" y="1699514"/>
                  </a:moveTo>
                  <a:lnTo>
                    <a:pt x="26416" y="1699514"/>
                  </a:lnTo>
                  <a:lnTo>
                    <a:pt x="26289" y="1819783"/>
                  </a:lnTo>
                  <a:lnTo>
                    <a:pt x="36576" y="1819783"/>
                  </a:lnTo>
                  <a:lnTo>
                    <a:pt x="36703" y="1699514"/>
                  </a:lnTo>
                  <a:close/>
                </a:path>
                <a:path w="63500" h="2959100">
                  <a:moveTo>
                    <a:pt x="36830" y="1534033"/>
                  </a:moveTo>
                  <a:lnTo>
                    <a:pt x="26543" y="1534033"/>
                  </a:lnTo>
                  <a:lnTo>
                    <a:pt x="26416" y="1654302"/>
                  </a:lnTo>
                  <a:lnTo>
                    <a:pt x="36703" y="1654302"/>
                  </a:lnTo>
                  <a:lnTo>
                    <a:pt x="36830" y="1534033"/>
                  </a:lnTo>
                  <a:close/>
                </a:path>
                <a:path w="63500" h="2959100">
                  <a:moveTo>
                    <a:pt x="36830" y="1368640"/>
                  </a:moveTo>
                  <a:lnTo>
                    <a:pt x="26543" y="1368640"/>
                  </a:lnTo>
                  <a:lnTo>
                    <a:pt x="26543" y="1488948"/>
                  </a:lnTo>
                  <a:lnTo>
                    <a:pt x="36830" y="1488948"/>
                  </a:lnTo>
                  <a:lnTo>
                    <a:pt x="36830" y="1368640"/>
                  </a:lnTo>
                  <a:close/>
                </a:path>
                <a:path w="63500" h="2959100">
                  <a:moveTo>
                    <a:pt x="36830" y="1203159"/>
                  </a:moveTo>
                  <a:lnTo>
                    <a:pt x="26543" y="1203159"/>
                  </a:lnTo>
                  <a:lnTo>
                    <a:pt x="26543" y="1323467"/>
                  </a:lnTo>
                  <a:lnTo>
                    <a:pt x="36830" y="1323467"/>
                  </a:lnTo>
                  <a:lnTo>
                    <a:pt x="36830" y="1203159"/>
                  </a:lnTo>
                  <a:close/>
                </a:path>
                <a:path w="63500" h="2959100">
                  <a:moveTo>
                    <a:pt x="36957" y="1037717"/>
                  </a:moveTo>
                  <a:lnTo>
                    <a:pt x="26670" y="1037717"/>
                  </a:lnTo>
                  <a:lnTo>
                    <a:pt x="26543" y="1158113"/>
                  </a:lnTo>
                  <a:lnTo>
                    <a:pt x="36957" y="1158113"/>
                  </a:lnTo>
                  <a:lnTo>
                    <a:pt x="36957" y="1037717"/>
                  </a:lnTo>
                  <a:close/>
                </a:path>
                <a:path w="63500" h="2959100">
                  <a:moveTo>
                    <a:pt x="37084" y="872363"/>
                  </a:moveTo>
                  <a:lnTo>
                    <a:pt x="26797" y="872363"/>
                  </a:lnTo>
                  <a:lnTo>
                    <a:pt x="26670" y="992632"/>
                  </a:lnTo>
                  <a:lnTo>
                    <a:pt x="36957" y="992632"/>
                  </a:lnTo>
                  <a:lnTo>
                    <a:pt x="37084" y="872363"/>
                  </a:lnTo>
                  <a:close/>
                </a:path>
                <a:path w="63500" h="2959100">
                  <a:moveTo>
                    <a:pt x="37211" y="706882"/>
                  </a:moveTo>
                  <a:lnTo>
                    <a:pt x="26924" y="706882"/>
                  </a:lnTo>
                  <a:lnTo>
                    <a:pt x="26797" y="827151"/>
                  </a:lnTo>
                  <a:lnTo>
                    <a:pt x="37084" y="827151"/>
                  </a:lnTo>
                  <a:lnTo>
                    <a:pt x="37211" y="706882"/>
                  </a:lnTo>
                  <a:close/>
                </a:path>
                <a:path w="63500" h="2959100">
                  <a:moveTo>
                    <a:pt x="37211" y="541489"/>
                  </a:moveTo>
                  <a:lnTo>
                    <a:pt x="26924" y="541489"/>
                  </a:lnTo>
                  <a:lnTo>
                    <a:pt x="26924" y="661797"/>
                  </a:lnTo>
                  <a:lnTo>
                    <a:pt x="37211" y="661797"/>
                  </a:lnTo>
                  <a:lnTo>
                    <a:pt x="37211" y="541489"/>
                  </a:lnTo>
                  <a:close/>
                </a:path>
                <a:path w="63500" h="2959100">
                  <a:moveTo>
                    <a:pt x="37338" y="376008"/>
                  </a:moveTo>
                  <a:lnTo>
                    <a:pt x="27051" y="376008"/>
                  </a:lnTo>
                  <a:lnTo>
                    <a:pt x="27051" y="496316"/>
                  </a:lnTo>
                  <a:lnTo>
                    <a:pt x="37338" y="496316"/>
                  </a:lnTo>
                  <a:lnTo>
                    <a:pt x="37338" y="376008"/>
                  </a:lnTo>
                  <a:close/>
                </a:path>
                <a:path w="63500" h="2959100">
                  <a:moveTo>
                    <a:pt x="37465" y="210566"/>
                  </a:moveTo>
                  <a:lnTo>
                    <a:pt x="27178" y="210566"/>
                  </a:lnTo>
                  <a:lnTo>
                    <a:pt x="27051" y="330835"/>
                  </a:lnTo>
                  <a:lnTo>
                    <a:pt x="37338" y="330835"/>
                  </a:lnTo>
                  <a:lnTo>
                    <a:pt x="37465" y="210566"/>
                  </a:lnTo>
                  <a:close/>
                </a:path>
                <a:path w="63500" h="2959100">
                  <a:moveTo>
                    <a:pt x="61849" y="2913507"/>
                  </a:moveTo>
                  <a:lnTo>
                    <a:pt x="59436" y="2895854"/>
                  </a:lnTo>
                  <a:lnTo>
                    <a:pt x="52705" y="2881503"/>
                  </a:lnTo>
                  <a:lnTo>
                    <a:pt x="42926" y="2871851"/>
                  </a:lnTo>
                  <a:lnTo>
                    <a:pt x="36068" y="2869819"/>
                  </a:lnTo>
                  <a:lnTo>
                    <a:pt x="36068" y="2868295"/>
                  </a:lnTo>
                  <a:lnTo>
                    <a:pt x="36068" y="2857500"/>
                  </a:lnTo>
                  <a:lnTo>
                    <a:pt x="25781" y="2857500"/>
                  </a:lnTo>
                  <a:lnTo>
                    <a:pt x="25781" y="2869819"/>
                  </a:lnTo>
                  <a:lnTo>
                    <a:pt x="18923" y="2871851"/>
                  </a:lnTo>
                  <a:lnTo>
                    <a:pt x="9144" y="2881503"/>
                  </a:lnTo>
                  <a:lnTo>
                    <a:pt x="2540" y="2895854"/>
                  </a:lnTo>
                  <a:lnTo>
                    <a:pt x="0" y="2913253"/>
                  </a:lnTo>
                  <a:lnTo>
                    <a:pt x="2540" y="2930906"/>
                  </a:lnTo>
                  <a:lnTo>
                    <a:pt x="9144" y="2945257"/>
                  </a:lnTo>
                  <a:lnTo>
                    <a:pt x="18923" y="2955036"/>
                  </a:lnTo>
                  <a:lnTo>
                    <a:pt x="30988" y="2958592"/>
                  </a:lnTo>
                  <a:lnTo>
                    <a:pt x="42926" y="2955036"/>
                  </a:lnTo>
                  <a:lnTo>
                    <a:pt x="52705" y="2945384"/>
                  </a:lnTo>
                  <a:lnTo>
                    <a:pt x="59309" y="2931033"/>
                  </a:lnTo>
                  <a:lnTo>
                    <a:pt x="61849" y="2913507"/>
                  </a:lnTo>
                  <a:close/>
                </a:path>
                <a:path w="63500" h="2959100">
                  <a:moveTo>
                    <a:pt x="63246" y="45212"/>
                  </a:moveTo>
                  <a:lnTo>
                    <a:pt x="60833" y="27686"/>
                  </a:lnTo>
                  <a:lnTo>
                    <a:pt x="54229" y="13335"/>
                  </a:lnTo>
                  <a:lnTo>
                    <a:pt x="44450" y="3556"/>
                  </a:lnTo>
                  <a:lnTo>
                    <a:pt x="32385" y="0"/>
                  </a:lnTo>
                  <a:lnTo>
                    <a:pt x="20320" y="3556"/>
                  </a:lnTo>
                  <a:lnTo>
                    <a:pt x="10541" y="13208"/>
                  </a:lnTo>
                  <a:lnTo>
                    <a:pt x="3937" y="27559"/>
                  </a:lnTo>
                  <a:lnTo>
                    <a:pt x="1524" y="45212"/>
                  </a:lnTo>
                  <a:lnTo>
                    <a:pt x="3937" y="62611"/>
                  </a:lnTo>
                  <a:lnTo>
                    <a:pt x="10541" y="76962"/>
                  </a:lnTo>
                  <a:lnTo>
                    <a:pt x="20320" y="86741"/>
                  </a:lnTo>
                  <a:lnTo>
                    <a:pt x="27178" y="88773"/>
                  </a:lnTo>
                  <a:lnTo>
                    <a:pt x="27178" y="45212"/>
                  </a:lnTo>
                  <a:lnTo>
                    <a:pt x="27305" y="88773"/>
                  </a:lnTo>
                  <a:lnTo>
                    <a:pt x="32385" y="90297"/>
                  </a:lnTo>
                  <a:lnTo>
                    <a:pt x="27178" y="88773"/>
                  </a:lnTo>
                  <a:lnTo>
                    <a:pt x="27178" y="165481"/>
                  </a:lnTo>
                  <a:lnTo>
                    <a:pt x="37465" y="165481"/>
                  </a:lnTo>
                  <a:lnTo>
                    <a:pt x="37465" y="90297"/>
                  </a:lnTo>
                  <a:lnTo>
                    <a:pt x="37465" y="88773"/>
                  </a:lnTo>
                  <a:lnTo>
                    <a:pt x="44323" y="86741"/>
                  </a:lnTo>
                  <a:lnTo>
                    <a:pt x="54229" y="77089"/>
                  </a:lnTo>
                  <a:lnTo>
                    <a:pt x="60833" y="62738"/>
                  </a:lnTo>
                  <a:lnTo>
                    <a:pt x="63246" y="452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06" name="object 10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099166" y="3884930"/>
              <a:ext cx="90297" cy="167640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10143236" y="4098290"/>
              <a:ext cx="0" cy="2635250"/>
            </a:xfrm>
            <a:custGeom>
              <a:avLst/>
              <a:gdLst/>
              <a:ahLst/>
              <a:cxnLst/>
              <a:rect l="l" t="t" r="r" b="b"/>
              <a:pathLst>
                <a:path h="2635250">
                  <a:moveTo>
                    <a:pt x="0" y="0"/>
                  </a:moveTo>
                  <a:lnTo>
                    <a:pt x="0" y="2635250"/>
                  </a:lnTo>
                </a:path>
              </a:pathLst>
            </a:custGeom>
            <a:ln w="17018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08" name="object 10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097007" y="6779259"/>
              <a:ext cx="90424" cy="102362"/>
            </a:xfrm>
            <a:prstGeom prst="rect">
              <a:avLst/>
            </a:prstGeom>
          </p:spPr>
        </p:pic>
      </p:grpSp>
      <p:sp>
        <p:nvSpPr>
          <p:cNvPr id="61" name="object 43">
            <a:extLst>
              <a:ext uri="{FF2B5EF4-FFF2-40B4-BE49-F238E27FC236}">
                <a16:creationId xmlns:a16="http://schemas.microsoft.com/office/drawing/2014/main" id="{19F946BE-A27D-4435-A6F0-833043222D8D}"/>
              </a:ext>
            </a:extLst>
          </p:cNvPr>
          <p:cNvSpPr/>
          <p:nvPr/>
        </p:nvSpPr>
        <p:spPr>
          <a:xfrm>
            <a:off x="5382740" y="3691956"/>
            <a:ext cx="1160114" cy="46533"/>
          </a:xfrm>
          <a:custGeom>
            <a:avLst/>
            <a:gdLst/>
            <a:ahLst/>
            <a:cxnLst/>
            <a:rect l="l" t="t" r="r" b="b"/>
            <a:pathLst>
              <a:path w="2456815" h="57784">
                <a:moveTo>
                  <a:pt x="0" y="28829"/>
                </a:moveTo>
                <a:lnTo>
                  <a:pt x="2286" y="17653"/>
                </a:lnTo>
                <a:lnTo>
                  <a:pt x="8381" y="8509"/>
                </a:lnTo>
                <a:lnTo>
                  <a:pt x="17525" y="2286"/>
                </a:lnTo>
                <a:lnTo>
                  <a:pt x="28828" y="0"/>
                </a:lnTo>
                <a:lnTo>
                  <a:pt x="2427478" y="0"/>
                </a:lnTo>
                <a:lnTo>
                  <a:pt x="2438654" y="2286"/>
                </a:lnTo>
                <a:lnTo>
                  <a:pt x="2447798" y="8509"/>
                </a:lnTo>
                <a:lnTo>
                  <a:pt x="2454020" y="17653"/>
                </a:lnTo>
                <a:lnTo>
                  <a:pt x="2456306" y="28829"/>
                </a:lnTo>
                <a:lnTo>
                  <a:pt x="2454020" y="40005"/>
                </a:lnTo>
                <a:lnTo>
                  <a:pt x="2447798" y="49149"/>
                </a:lnTo>
                <a:lnTo>
                  <a:pt x="2438654" y="55372"/>
                </a:lnTo>
                <a:lnTo>
                  <a:pt x="2427478" y="57658"/>
                </a:lnTo>
                <a:lnTo>
                  <a:pt x="28828" y="57658"/>
                </a:lnTo>
                <a:lnTo>
                  <a:pt x="17525" y="55372"/>
                </a:lnTo>
                <a:lnTo>
                  <a:pt x="8381" y="49149"/>
                </a:lnTo>
                <a:lnTo>
                  <a:pt x="2286" y="40005"/>
                </a:lnTo>
                <a:lnTo>
                  <a:pt x="0" y="288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095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object 37">
            <a:extLst>
              <a:ext uri="{FF2B5EF4-FFF2-40B4-BE49-F238E27FC236}">
                <a16:creationId xmlns:a16="http://schemas.microsoft.com/office/drawing/2014/main" id="{FECBCEA8-159C-D441-C01E-C745CABF346D}"/>
              </a:ext>
            </a:extLst>
          </p:cNvPr>
          <p:cNvGrpSpPr/>
          <p:nvPr/>
        </p:nvGrpSpPr>
        <p:grpSpPr>
          <a:xfrm>
            <a:off x="1156010" y="3699324"/>
            <a:ext cx="4251047" cy="37352"/>
            <a:chOff x="70410" y="6816851"/>
            <a:chExt cx="7935289" cy="69723"/>
          </a:xfrm>
        </p:grpSpPr>
        <p:pic>
          <p:nvPicPr>
            <p:cNvPr id="24" name="object 38">
              <a:extLst>
                <a:ext uri="{FF2B5EF4-FFF2-40B4-BE49-F238E27FC236}">
                  <a16:creationId xmlns:a16="http://schemas.microsoft.com/office/drawing/2014/main" id="{FCADD88D-833E-8099-5056-A01EC74119B8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410" y="6816903"/>
              <a:ext cx="1701038" cy="57605"/>
            </a:xfrm>
            <a:prstGeom prst="rect">
              <a:avLst/>
            </a:prstGeom>
          </p:spPr>
        </p:pic>
        <p:sp>
          <p:nvSpPr>
            <p:cNvPr id="25" name="object 39">
              <a:extLst>
                <a:ext uri="{FF2B5EF4-FFF2-40B4-BE49-F238E27FC236}">
                  <a16:creationId xmlns:a16="http://schemas.microsoft.com/office/drawing/2014/main" id="{4B740435-A341-7C40-925F-B0D6A88DA884}"/>
                </a:ext>
              </a:extLst>
            </p:cNvPr>
            <p:cNvSpPr/>
            <p:nvPr/>
          </p:nvSpPr>
          <p:spPr>
            <a:xfrm>
              <a:off x="7041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63" y="17653"/>
                  </a:lnTo>
                  <a:lnTo>
                    <a:pt x="8435" y="8509"/>
                  </a:lnTo>
                  <a:lnTo>
                    <a:pt x="17592" y="2286"/>
                  </a:lnTo>
                  <a:lnTo>
                    <a:pt x="28803" y="0"/>
                  </a:lnTo>
                  <a:lnTo>
                    <a:pt x="1672156" y="0"/>
                  </a:lnTo>
                  <a:lnTo>
                    <a:pt x="1683459" y="2286"/>
                  </a:lnTo>
                  <a:lnTo>
                    <a:pt x="1692603" y="8509"/>
                  </a:lnTo>
                  <a:lnTo>
                    <a:pt x="1698699" y="17653"/>
                  </a:lnTo>
                  <a:lnTo>
                    <a:pt x="1700985" y="28829"/>
                  </a:lnTo>
                  <a:lnTo>
                    <a:pt x="1698699" y="40005"/>
                  </a:lnTo>
                  <a:lnTo>
                    <a:pt x="1692603" y="49149"/>
                  </a:lnTo>
                  <a:lnTo>
                    <a:pt x="1683459" y="55372"/>
                  </a:lnTo>
                  <a:lnTo>
                    <a:pt x="1672156" y="57658"/>
                  </a:lnTo>
                  <a:lnTo>
                    <a:pt x="28803" y="57658"/>
                  </a:lnTo>
                  <a:lnTo>
                    <a:pt x="17592" y="55372"/>
                  </a:lnTo>
                  <a:lnTo>
                    <a:pt x="8435" y="49149"/>
                  </a:lnTo>
                  <a:lnTo>
                    <a:pt x="2263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6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27" name="object 40">
              <a:extLst>
                <a:ext uri="{FF2B5EF4-FFF2-40B4-BE49-F238E27FC236}">
                  <a16:creationId xmlns:a16="http://schemas.microsoft.com/office/drawing/2014/main" id="{87F19659-E1EC-0140-BA75-1B7CCF781FDB}"/>
                </a:ext>
              </a:extLst>
            </p:cNvPr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1672208" y="0"/>
                  </a:moveTo>
                  <a:lnTo>
                    <a:pt x="28829" y="0"/>
                  </a:lnTo>
                  <a:lnTo>
                    <a:pt x="17653" y="2286"/>
                  </a:lnTo>
                  <a:lnTo>
                    <a:pt x="8509" y="8509"/>
                  </a:lnTo>
                  <a:lnTo>
                    <a:pt x="2286" y="17653"/>
                  </a:lnTo>
                  <a:lnTo>
                    <a:pt x="0" y="28829"/>
                  </a:lnTo>
                  <a:lnTo>
                    <a:pt x="2286" y="40005"/>
                  </a:lnTo>
                  <a:lnTo>
                    <a:pt x="8509" y="49149"/>
                  </a:lnTo>
                  <a:lnTo>
                    <a:pt x="17653" y="55372"/>
                  </a:lnTo>
                  <a:lnTo>
                    <a:pt x="28829" y="57658"/>
                  </a:lnTo>
                  <a:lnTo>
                    <a:pt x="1672208" y="57658"/>
                  </a:lnTo>
                  <a:lnTo>
                    <a:pt x="1683384" y="55372"/>
                  </a:lnTo>
                  <a:lnTo>
                    <a:pt x="1692529" y="49149"/>
                  </a:lnTo>
                  <a:lnTo>
                    <a:pt x="1698752" y="40005"/>
                  </a:lnTo>
                  <a:lnTo>
                    <a:pt x="1701038" y="28829"/>
                  </a:lnTo>
                  <a:lnTo>
                    <a:pt x="1698752" y="17653"/>
                  </a:lnTo>
                  <a:lnTo>
                    <a:pt x="1692529" y="8509"/>
                  </a:lnTo>
                  <a:lnTo>
                    <a:pt x="1683384" y="2286"/>
                  </a:lnTo>
                  <a:lnTo>
                    <a:pt x="1672208" y="0"/>
                  </a:lnTo>
                  <a:close/>
                </a:path>
              </a:pathLst>
            </a:custGeom>
            <a:solidFill>
              <a:srgbClr val="6E2E9F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28" name="object 41">
              <a:extLst>
                <a:ext uri="{FF2B5EF4-FFF2-40B4-BE49-F238E27FC236}">
                  <a16:creationId xmlns:a16="http://schemas.microsoft.com/office/drawing/2014/main" id="{55AD3161-2983-6466-9D11-D7FAC419BDD7}"/>
                </a:ext>
              </a:extLst>
            </p:cNvPr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86" y="17653"/>
                  </a:lnTo>
                  <a:lnTo>
                    <a:pt x="8509" y="8509"/>
                  </a:lnTo>
                  <a:lnTo>
                    <a:pt x="17653" y="2286"/>
                  </a:lnTo>
                  <a:lnTo>
                    <a:pt x="28829" y="0"/>
                  </a:lnTo>
                  <a:lnTo>
                    <a:pt x="1672208" y="0"/>
                  </a:lnTo>
                  <a:lnTo>
                    <a:pt x="1683384" y="2286"/>
                  </a:lnTo>
                  <a:lnTo>
                    <a:pt x="1692529" y="8509"/>
                  </a:lnTo>
                  <a:lnTo>
                    <a:pt x="1698752" y="17653"/>
                  </a:lnTo>
                  <a:lnTo>
                    <a:pt x="1701038" y="28829"/>
                  </a:lnTo>
                  <a:lnTo>
                    <a:pt x="1698752" y="40005"/>
                  </a:lnTo>
                  <a:lnTo>
                    <a:pt x="1692529" y="49149"/>
                  </a:lnTo>
                  <a:lnTo>
                    <a:pt x="1683384" y="55372"/>
                  </a:lnTo>
                  <a:lnTo>
                    <a:pt x="1672208" y="57658"/>
                  </a:lnTo>
                  <a:lnTo>
                    <a:pt x="28829" y="57658"/>
                  </a:lnTo>
                  <a:lnTo>
                    <a:pt x="17653" y="55372"/>
                  </a:lnTo>
                  <a:lnTo>
                    <a:pt x="8509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rgbClr val="FFC000"/>
            </a:solidFill>
            <a:ln w="6096">
              <a:solidFill>
                <a:srgbClr val="6E2E9F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29" name="object 42">
              <a:extLst>
                <a:ext uri="{FF2B5EF4-FFF2-40B4-BE49-F238E27FC236}">
                  <a16:creationId xmlns:a16="http://schemas.microsoft.com/office/drawing/2014/main" id="{6A8D70DD-809F-7DCA-C0FC-51D904C1FB67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69258" y="6816903"/>
              <a:ext cx="2456307" cy="57605"/>
            </a:xfrm>
            <a:prstGeom prst="rect">
              <a:avLst/>
            </a:prstGeom>
          </p:spPr>
        </p:pic>
        <p:sp>
          <p:nvSpPr>
            <p:cNvPr id="30" name="object 43">
              <a:extLst>
                <a:ext uri="{FF2B5EF4-FFF2-40B4-BE49-F238E27FC236}">
                  <a16:creationId xmlns:a16="http://schemas.microsoft.com/office/drawing/2014/main" id="{49A58C11-D46B-8B31-43ED-FF615EFBFD2F}"/>
                </a:ext>
              </a:extLst>
            </p:cNvPr>
            <p:cNvSpPr/>
            <p:nvPr/>
          </p:nvSpPr>
          <p:spPr>
            <a:xfrm>
              <a:off x="3469258" y="6816851"/>
              <a:ext cx="2456815" cy="57785"/>
            </a:xfrm>
            <a:custGeom>
              <a:avLst/>
              <a:gdLst/>
              <a:ahLst/>
              <a:cxnLst/>
              <a:rect l="l" t="t" r="r" b="b"/>
              <a:pathLst>
                <a:path w="2456815" h="57784">
                  <a:moveTo>
                    <a:pt x="0" y="28829"/>
                  </a:moveTo>
                  <a:lnTo>
                    <a:pt x="2286" y="17653"/>
                  </a:lnTo>
                  <a:lnTo>
                    <a:pt x="8381" y="8509"/>
                  </a:lnTo>
                  <a:lnTo>
                    <a:pt x="17525" y="2286"/>
                  </a:lnTo>
                  <a:lnTo>
                    <a:pt x="28828" y="0"/>
                  </a:lnTo>
                  <a:lnTo>
                    <a:pt x="2427478" y="0"/>
                  </a:lnTo>
                  <a:lnTo>
                    <a:pt x="2438654" y="2286"/>
                  </a:lnTo>
                  <a:lnTo>
                    <a:pt x="2447798" y="8509"/>
                  </a:lnTo>
                  <a:lnTo>
                    <a:pt x="2454020" y="17653"/>
                  </a:lnTo>
                  <a:lnTo>
                    <a:pt x="2456306" y="28829"/>
                  </a:lnTo>
                  <a:lnTo>
                    <a:pt x="2454020" y="40005"/>
                  </a:lnTo>
                  <a:lnTo>
                    <a:pt x="2447798" y="49149"/>
                  </a:lnTo>
                  <a:lnTo>
                    <a:pt x="2438654" y="55372"/>
                  </a:lnTo>
                  <a:lnTo>
                    <a:pt x="2427478" y="57658"/>
                  </a:lnTo>
                  <a:lnTo>
                    <a:pt x="28828" y="57658"/>
                  </a:lnTo>
                  <a:lnTo>
                    <a:pt x="17525" y="55372"/>
                  </a:lnTo>
                  <a:lnTo>
                    <a:pt x="8381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5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31" name="object 47">
              <a:extLst>
                <a:ext uri="{FF2B5EF4-FFF2-40B4-BE49-F238E27FC236}">
                  <a16:creationId xmlns:a16="http://schemas.microsoft.com/office/drawing/2014/main" id="{441C5109-485D-9FCC-71E5-46A3D9324A34}"/>
                </a:ext>
              </a:extLst>
            </p:cNvPr>
            <p:cNvSpPr/>
            <p:nvPr/>
          </p:nvSpPr>
          <p:spPr>
            <a:xfrm>
              <a:off x="5936869" y="6819899"/>
              <a:ext cx="2068830" cy="66675"/>
            </a:xfrm>
            <a:custGeom>
              <a:avLst/>
              <a:gdLst/>
              <a:ahLst/>
              <a:cxnLst/>
              <a:rect l="l" t="t" r="r" b="b"/>
              <a:pathLst>
                <a:path w="2068829" h="66675">
                  <a:moveTo>
                    <a:pt x="2033524" y="0"/>
                  </a:moveTo>
                  <a:lnTo>
                    <a:pt x="35051" y="0"/>
                  </a:lnTo>
                  <a:lnTo>
                    <a:pt x="21462" y="2667"/>
                  </a:lnTo>
                  <a:lnTo>
                    <a:pt x="10286" y="9651"/>
                  </a:lnTo>
                  <a:lnTo>
                    <a:pt x="2793" y="20193"/>
                  </a:lnTo>
                  <a:lnTo>
                    <a:pt x="0" y="33147"/>
                  </a:lnTo>
                  <a:lnTo>
                    <a:pt x="2793" y="45974"/>
                  </a:lnTo>
                  <a:lnTo>
                    <a:pt x="10286" y="56514"/>
                  </a:lnTo>
                  <a:lnTo>
                    <a:pt x="21462" y="63626"/>
                  </a:lnTo>
                  <a:lnTo>
                    <a:pt x="35051" y="66293"/>
                  </a:lnTo>
                  <a:lnTo>
                    <a:pt x="2033524" y="66293"/>
                  </a:lnTo>
                  <a:lnTo>
                    <a:pt x="2047112" y="63626"/>
                  </a:lnTo>
                  <a:lnTo>
                    <a:pt x="2058288" y="56514"/>
                  </a:lnTo>
                  <a:lnTo>
                    <a:pt x="2065781" y="45974"/>
                  </a:lnTo>
                  <a:lnTo>
                    <a:pt x="2068576" y="33147"/>
                  </a:lnTo>
                  <a:lnTo>
                    <a:pt x="2065781" y="20193"/>
                  </a:lnTo>
                  <a:lnTo>
                    <a:pt x="2058288" y="9651"/>
                  </a:lnTo>
                  <a:lnTo>
                    <a:pt x="2047112" y="2667"/>
                  </a:lnTo>
                  <a:lnTo>
                    <a:pt x="203352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EF7D82B1-2E12-F625-FC3F-BC5916D6B0E6}"/>
              </a:ext>
            </a:extLst>
          </p:cNvPr>
          <p:cNvSpPr/>
          <p:nvPr/>
        </p:nvSpPr>
        <p:spPr>
          <a:xfrm>
            <a:off x="4213972" y="969024"/>
            <a:ext cx="3246780" cy="61739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7108">
              <a:spcBef>
                <a:spcPts val="54"/>
              </a:spcBef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38.02.05 Товароведение и экспертиза качества потребительских товаров</a:t>
            </a:r>
          </a:p>
          <a:p>
            <a:pPr marL="337108">
              <a:spcBef>
                <a:spcPts val="54"/>
              </a:spcBef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38.02.08 Торговое дело</a:t>
            </a:r>
            <a:endParaRPr lang="ru-RU" dirty="0"/>
          </a:p>
        </p:txBody>
      </p:sp>
      <p:pic>
        <p:nvPicPr>
          <p:cNvPr id="34" name="Picture 2" descr="Picture background">
            <a:extLst>
              <a:ext uri="{FF2B5EF4-FFF2-40B4-BE49-F238E27FC236}">
                <a16:creationId xmlns:a16="http://schemas.microsoft.com/office/drawing/2014/main" id="{1F2B4EE9-4F31-EE6E-DC70-3BBB481BF0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4" r="19711"/>
          <a:stretch/>
        </p:blipFill>
        <p:spPr bwMode="auto">
          <a:xfrm>
            <a:off x="7417389" y="60478"/>
            <a:ext cx="852922" cy="82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FCDEA507-4B0A-EE23-1528-3B50329E645B}"/>
              </a:ext>
            </a:extLst>
          </p:cNvPr>
          <p:cNvSpPr/>
          <p:nvPr/>
        </p:nvSpPr>
        <p:spPr>
          <a:xfrm>
            <a:off x="822876" y="4116411"/>
            <a:ext cx="3742477" cy="79692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Магазин «Флагман»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https://flagmanfishing.ru/?r=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ИП Мельник М.В.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https://www.rusprofile.ru/ip/320392600012453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СПК «Коляда» </a:t>
            </a:r>
            <a:r>
              <a:rPr lang="ru-RU" sz="1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16"/>
              </a:rPr>
              <a:t>koljada.ru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«Виктория Балтия»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7"/>
              </a:rPr>
              <a:t>https://www.victoria-group.ru/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dirty="0"/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4E83564C-2172-74F8-50DC-7F8BE66B9596}"/>
              </a:ext>
            </a:extLst>
          </p:cNvPr>
          <p:cNvGrpSpPr/>
          <p:nvPr/>
        </p:nvGrpSpPr>
        <p:grpSpPr>
          <a:xfrm>
            <a:off x="-5917" y="-72827"/>
            <a:ext cx="9173030" cy="5274376"/>
            <a:chOff x="-1085939" y="1384101"/>
            <a:chExt cx="9173030" cy="5274376"/>
          </a:xfrm>
        </p:grpSpPr>
        <p:sp>
          <p:nvSpPr>
            <p:cNvPr id="45" name="Прямоугольный треугольник 44">
              <a:extLst>
                <a:ext uri="{FF2B5EF4-FFF2-40B4-BE49-F238E27FC236}">
                  <a16:creationId xmlns:a16="http://schemas.microsoft.com/office/drawing/2014/main" id="{443970C8-80EF-9CF9-33AA-B5B653096ABB}"/>
                </a:ext>
              </a:extLst>
            </p:cNvPr>
            <p:cNvSpPr/>
            <p:nvPr/>
          </p:nvSpPr>
          <p:spPr>
            <a:xfrm rot="5400000">
              <a:off x="-1085939" y="1438405"/>
              <a:ext cx="5220072" cy="5220072"/>
            </a:xfrm>
            <a:prstGeom prst="rtTriangle">
              <a:avLst/>
            </a:prstGeom>
            <a:solidFill>
              <a:srgbClr val="FFC000">
                <a:alpha val="22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  <a:reflection stA="0" endPos="65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Прямоугольный треугольник 45">
              <a:extLst>
                <a:ext uri="{FF2B5EF4-FFF2-40B4-BE49-F238E27FC236}">
                  <a16:creationId xmlns:a16="http://schemas.microsoft.com/office/drawing/2014/main" id="{74246383-89ED-EF2E-D8C3-5B9E16FECA0E}"/>
                </a:ext>
              </a:extLst>
            </p:cNvPr>
            <p:cNvSpPr/>
            <p:nvPr/>
          </p:nvSpPr>
          <p:spPr>
            <a:xfrm rot="16200000">
              <a:off x="2867019" y="1384101"/>
              <a:ext cx="5220072" cy="5220072"/>
            </a:xfrm>
            <a:prstGeom prst="rtTriangl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53000"/>
                  </a:srgbClr>
                </a:gs>
                <a:gs pos="50000">
                  <a:srgbClr val="92D050">
                    <a:tint val="44500"/>
                    <a:satMod val="160000"/>
                    <a:alpha val="51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5D381254-02C8-2E5F-CAD2-A655465E4C4D}"/>
              </a:ext>
            </a:extLst>
          </p:cNvPr>
          <p:cNvSpPr txBox="1"/>
          <p:nvPr/>
        </p:nvSpPr>
        <p:spPr>
          <a:xfrm>
            <a:off x="6511659" y="1723797"/>
            <a:ext cx="2025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Директор по качеству</a:t>
            </a:r>
          </a:p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34 - …. года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6AB96E-2673-377B-B5B8-87AABEE0723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077" y="2011722"/>
            <a:ext cx="1965774" cy="1303433"/>
          </a:xfrm>
          <a:prstGeom prst="rect">
            <a:avLst/>
          </a:prstGeom>
        </p:spPr>
      </p:pic>
      <p:sp>
        <p:nvSpPr>
          <p:cNvPr id="64" name="object 64"/>
          <p:cNvSpPr txBox="1"/>
          <p:nvPr/>
        </p:nvSpPr>
        <p:spPr>
          <a:xfrm>
            <a:off x="5209631" y="3766872"/>
            <a:ext cx="1278051" cy="147019"/>
          </a:xfrm>
          <a:prstGeom prst="rect">
            <a:avLst/>
          </a:prstGeom>
          <a:noFill/>
        </p:spPr>
        <p:txBody>
          <a:bodyPr vert="horz" wrap="square" lIns="0" tIns="55109" rIns="0" bIns="0" rtlCol="0">
            <a:spAutoFit/>
          </a:bodyPr>
          <a:lstStyle/>
          <a:p>
            <a:pPr marL="411265">
              <a:lnSpc>
                <a:spcPts val="699"/>
              </a:lnSpc>
              <a:spcBef>
                <a:spcPts val="434"/>
              </a:spcBef>
            </a:pPr>
            <a:r>
              <a:rPr sz="800" b="1" spc="-5" dirty="0">
                <a:latin typeface="Times New Roman" panose="02020603050405020304" pitchFamily="18" charset="0"/>
                <a:cs typeface="Times New Roman" pitchFamily="18" charset="0"/>
              </a:rPr>
              <a:t>КОНТАКТЫ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4E252A2C-C283-94A5-C9D7-047BE3A4FBF1}"/>
              </a:ext>
            </a:extLst>
          </p:cNvPr>
          <p:cNvSpPr/>
          <p:nvPr/>
        </p:nvSpPr>
        <p:spPr>
          <a:xfrm>
            <a:off x="4844152" y="4110205"/>
            <a:ext cx="3970297" cy="803037"/>
          </a:xfrm>
          <a:prstGeom prst="roundRect">
            <a:avLst/>
          </a:prstGeom>
          <a:solidFill>
            <a:srgbClr val="92D050">
              <a:alpha val="23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9"/>
              </a:rPr>
              <a:t>http://ivanstroy39.ru/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ООО «Иван-Строй»</a:t>
            </a: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0"/>
              </a:rPr>
              <a:t>http://www.spar-kaliningrad.ru/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Сеть торговых предприятий «SPAR»</a:t>
            </a: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1"/>
              </a:rPr>
              <a:t>https://www.rusprofile.ru/ip/320392600016939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ИП 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Багян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А.М., магазин «Неманский»</a:t>
            </a: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2"/>
              </a:rPr>
              <a:t>https://lavkabahusa.ru/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Лавка БАХУСА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02561" y="3479687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1" name="Picture 2" descr="государственное бюджетное образовательное учреждение среднего профессионального образования калининградской области технологический колледж">
            <a:extLst>
              <a:ext uri="{FF2B5EF4-FFF2-40B4-BE49-F238E27FC236}">
                <a16:creationId xmlns:a16="http://schemas.microsoft.com/office/drawing/2014/main" id="{59DB2BB2-0D35-06A7-2E35-B4E2791240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print">
            <a:lum contrast="10000"/>
          </a:blip>
          <a:srcRect r="74073"/>
          <a:stretch/>
        </p:blipFill>
        <p:spPr bwMode="auto">
          <a:xfrm>
            <a:off x="73674" y="147406"/>
            <a:ext cx="1725282" cy="848159"/>
          </a:xfrm>
          <a:prstGeom prst="rect">
            <a:avLst/>
          </a:prstGeom>
          <a:noFill/>
        </p:spPr>
      </p:pic>
      <p:sp>
        <p:nvSpPr>
          <p:cNvPr id="15" name="object 15"/>
          <p:cNvSpPr txBox="1"/>
          <p:nvPr/>
        </p:nvSpPr>
        <p:spPr>
          <a:xfrm>
            <a:off x="2130332" y="2450762"/>
            <a:ext cx="847613" cy="628263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algn="ctr"/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Лаборант химико- бактериологического анализа </a:t>
            </a:r>
          </a:p>
          <a:p>
            <a:pPr marL="21431" algn="ctr">
              <a:spcBef>
                <a:spcPts val="37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sz="800" b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6" dirty="0">
                <a:latin typeface="Times New Roman" panose="02020603050405020304" pitchFamily="18" charset="0"/>
                <a:cs typeface="Times New Roman" pitchFamily="18" charset="0"/>
              </a:rPr>
              <a:t>21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3" dirty="0">
                <a:latin typeface="Times New Roman" panose="02020603050405020304" pitchFamily="18" charset="0"/>
                <a:cs typeface="Times New Roman" pitchFamily="18" charset="0"/>
              </a:rPr>
              <a:t>год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92669" y="2663438"/>
            <a:ext cx="761004" cy="382042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marL="6803" algn="ctr">
              <a:spcBef>
                <a:spcPts val="99"/>
              </a:spcBef>
            </a:pPr>
            <a:r>
              <a:rPr sz="800" b="1" spc="-5" dirty="0">
                <a:latin typeface="Times New Roman" panose="02020603050405020304" pitchFamily="18" charset="0"/>
                <a:cs typeface="Times New Roman" pitchFamily="18" charset="0"/>
              </a:rPr>
              <a:t>АБИТУРИЕНТ</a:t>
            </a:r>
            <a:r>
              <a:rPr lang="en-US" sz="800" b="1" spc="-5" dirty="0">
                <a:latin typeface="Times New Roman" panose="02020603050405020304" pitchFamily="18" charset="0"/>
                <a:cs typeface="Times New Roman" pitchFamily="18" charset="0"/>
              </a:rPr>
              <a:t>/</a:t>
            </a:r>
            <a:r>
              <a:rPr lang="ru-RU" sz="800" b="1" spc="-5" dirty="0">
                <a:latin typeface="Times New Roman" panose="02020603050405020304" pitchFamily="18" charset="0"/>
                <a:cs typeface="Times New Roman" pitchFamily="18" charset="0"/>
              </a:rPr>
              <a:t>СТУДЕНТ</a:t>
            </a:r>
            <a:endParaRPr sz="800" dirty="0">
              <a:latin typeface="Times New Roman" pitchFamily="18" charset="0"/>
              <a:cs typeface="Times New Roman" pitchFamily="18" charset="0"/>
            </a:endParaRPr>
          </a:p>
          <a:p>
            <a:pPr marL="90825">
              <a:spcBef>
                <a:spcPts val="37"/>
              </a:spcBef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sz="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18 </a:t>
            </a:r>
            <a:r>
              <a:rPr sz="800" b="1" spc="-13" dirty="0" err="1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096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FE2760AB-E310-452E-92C8-D070BF05F404}"/>
              </a:ext>
            </a:extLst>
          </p:cNvPr>
          <p:cNvSpPr/>
          <p:nvPr/>
        </p:nvSpPr>
        <p:spPr>
          <a:xfrm>
            <a:off x="4106111" y="1040505"/>
            <a:ext cx="3539831" cy="429095"/>
          </a:xfrm>
          <a:prstGeom prst="roundRect">
            <a:avLst>
              <a:gd name="adj" fmla="val 29614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7108">
              <a:spcBef>
                <a:spcPts val="54"/>
              </a:spcBef>
            </a:pP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7108">
              <a:spcBef>
                <a:spcPts val="54"/>
              </a:spcBef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43.01.09 Повар</a:t>
            </a:r>
            <a:r>
              <a:rPr lang="en-US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кондитер</a:t>
            </a:r>
          </a:p>
          <a:p>
            <a:pPr marL="337108">
              <a:spcBef>
                <a:spcPts val="54"/>
              </a:spcBef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43.02.15 Поварское и кондитерское дело</a:t>
            </a:r>
          </a:p>
          <a:p>
            <a:pPr algn="ctr"/>
            <a:endParaRPr lang="ru-RU" dirty="0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58F223A7-DC19-79BF-1F7E-7D0A13B2DC9A}"/>
              </a:ext>
            </a:extLst>
          </p:cNvPr>
          <p:cNvSpPr/>
          <p:nvPr/>
        </p:nvSpPr>
        <p:spPr>
          <a:xfrm>
            <a:off x="706657" y="3984526"/>
            <a:ext cx="4154067" cy="109917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ИП Бурова А.М., «Тильзит Суши»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https://restaurantguru.ru/Ulisa-Lenina-18-Sovetsk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«Ресторан Базилик»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www.britannicaproject.ru/restaurant/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базилик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«Пармезан-Гостиная»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https://zachestnyibiznes.ru/company/ul/1143926023702_3906329583_OOO-PARMEZAN-GOSTINAYa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«ЛАНЧ»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https://www.rus-pir.ru/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61" name="object 43">
            <a:extLst>
              <a:ext uri="{FF2B5EF4-FFF2-40B4-BE49-F238E27FC236}">
                <a16:creationId xmlns:a16="http://schemas.microsoft.com/office/drawing/2014/main" id="{A743F07A-84A7-4BBB-9486-FFF96EFA7159}"/>
              </a:ext>
            </a:extLst>
          </p:cNvPr>
          <p:cNvSpPr/>
          <p:nvPr/>
        </p:nvSpPr>
        <p:spPr>
          <a:xfrm>
            <a:off x="5382740" y="3691956"/>
            <a:ext cx="1160114" cy="46533"/>
          </a:xfrm>
          <a:custGeom>
            <a:avLst/>
            <a:gdLst/>
            <a:ahLst/>
            <a:cxnLst/>
            <a:rect l="l" t="t" r="r" b="b"/>
            <a:pathLst>
              <a:path w="2456815" h="57784">
                <a:moveTo>
                  <a:pt x="0" y="28829"/>
                </a:moveTo>
                <a:lnTo>
                  <a:pt x="2286" y="17653"/>
                </a:lnTo>
                <a:lnTo>
                  <a:pt x="8381" y="8509"/>
                </a:lnTo>
                <a:lnTo>
                  <a:pt x="17525" y="2286"/>
                </a:lnTo>
                <a:lnTo>
                  <a:pt x="28828" y="0"/>
                </a:lnTo>
                <a:lnTo>
                  <a:pt x="2427478" y="0"/>
                </a:lnTo>
                <a:lnTo>
                  <a:pt x="2438654" y="2286"/>
                </a:lnTo>
                <a:lnTo>
                  <a:pt x="2447798" y="8509"/>
                </a:lnTo>
                <a:lnTo>
                  <a:pt x="2454020" y="17653"/>
                </a:lnTo>
                <a:lnTo>
                  <a:pt x="2456306" y="28829"/>
                </a:lnTo>
                <a:lnTo>
                  <a:pt x="2454020" y="40005"/>
                </a:lnTo>
                <a:lnTo>
                  <a:pt x="2447798" y="49149"/>
                </a:lnTo>
                <a:lnTo>
                  <a:pt x="2438654" y="55372"/>
                </a:lnTo>
                <a:lnTo>
                  <a:pt x="2427478" y="57658"/>
                </a:lnTo>
                <a:lnTo>
                  <a:pt x="28828" y="57658"/>
                </a:lnTo>
                <a:lnTo>
                  <a:pt x="17525" y="55372"/>
                </a:lnTo>
                <a:lnTo>
                  <a:pt x="8381" y="49149"/>
                </a:lnTo>
                <a:lnTo>
                  <a:pt x="2286" y="40005"/>
                </a:lnTo>
                <a:lnTo>
                  <a:pt x="0" y="288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095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83">
            <a:extLst>
              <a:ext uri="{FF2B5EF4-FFF2-40B4-BE49-F238E27FC236}">
                <a16:creationId xmlns:a16="http://schemas.microsoft.com/office/drawing/2014/main" id="{38ACC49A-7D56-F0E8-C1D2-ADD5E2B9211B}"/>
              </a:ext>
            </a:extLst>
          </p:cNvPr>
          <p:cNvSpPr/>
          <p:nvPr/>
        </p:nvSpPr>
        <p:spPr>
          <a:xfrm>
            <a:off x="2104134" y="2443340"/>
            <a:ext cx="914544" cy="405857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 dirty="0"/>
          </a:p>
        </p:txBody>
      </p:sp>
      <p:grpSp>
        <p:nvGrpSpPr>
          <p:cNvPr id="20" name="object 37">
            <a:extLst>
              <a:ext uri="{FF2B5EF4-FFF2-40B4-BE49-F238E27FC236}">
                <a16:creationId xmlns:a16="http://schemas.microsoft.com/office/drawing/2014/main" id="{F8722E44-A016-B964-0CC7-70297BF73301}"/>
              </a:ext>
            </a:extLst>
          </p:cNvPr>
          <p:cNvGrpSpPr/>
          <p:nvPr/>
        </p:nvGrpSpPr>
        <p:grpSpPr>
          <a:xfrm>
            <a:off x="1156010" y="3691338"/>
            <a:ext cx="4251047" cy="37352"/>
            <a:chOff x="70410" y="6816851"/>
            <a:chExt cx="7935289" cy="69723"/>
          </a:xfrm>
        </p:grpSpPr>
        <p:pic>
          <p:nvPicPr>
            <p:cNvPr id="25" name="object 38">
              <a:extLst>
                <a:ext uri="{FF2B5EF4-FFF2-40B4-BE49-F238E27FC236}">
                  <a16:creationId xmlns:a16="http://schemas.microsoft.com/office/drawing/2014/main" id="{F678DF18-5614-AB3D-F167-B9363DD33CD5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410" y="6816903"/>
              <a:ext cx="1701038" cy="57605"/>
            </a:xfrm>
            <a:prstGeom prst="rect">
              <a:avLst/>
            </a:prstGeom>
          </p:spPr>
        </p:pic>
        <p:sp>
          <p:nvSpPr>
            <p:cNvPr id="28" name="object 39">
              <a:extLst>
                <a:ext uri="{FF2B5EF4-FFF2-40B4-BE49-F238E27FC236}">
                  <a16:creationId xmlns:a16="http://schemas.microsoft.com/office/drawing/2014/main" id="{9938D123-6603-748B-9A6D-B636CA34710D}"/>
                </a:ext>
              </a:extLst>
            </p:cNvPr>
            <p:cNvSpPr/>
            <p:nvPr/>
          </p:nvSpPr>
          <p:spPr>
            <a:xfrm>
              <a:off x="7041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63" y="17653"/>
                  </a:lnTo>
                  <a:lnTo>
                    <a:pt x="8435" y="8509"/>
                  </a:lnTo>
                  <a:lnTo>
                    <a:pt x="17592" y="2286"/>
                  </a:lnTo>
                  <a:lnTo>
                    <a:pt x="28803" y="0"/>
                  </a:lnTo>
                  <a:lnTo>
                    <a:pt x="1672156" y="0"/>
                  </a:lnTo>
                  <a:lnTo>
                    <a:pt x="1683459" y="2286"/>
                  </a:lnTo>
                  <a:lnTo>
                    <a:pt x="1692603" y="8509"/>
                  </a:lnTo>
                  <a:lnTo>
                    <a:pt x="1698699" y="17653"/>
                  </a:lnTo>
                  <a:lnTo>
                    <a:pt x="1700985" y="28829"/>
                  </a:lnTo>
                  <a:lnTo>
                    <a:pt x="1698699" y="40005"/>
                  </a:lnTo>
                  <a:lnTo>
                    <a:pt x="1692603" y="49149"/>
                  </a:lnTo>
                  <a:lnTo>
                    <a:pt x="1683459" y="55372"/>
                  </a:lnTo>
                  <a:lnTo>
                    <a:pt x="1672156" y="57658"/>
                  </a:lnTo>
                  <a:lnTo>
                    <a:pt x="28803" y="57658"/>
                  </a:lnTo>
                  <a:lnTo>
                    <a:pt x="17592" y="55372"/>
                  </a:lnTo>
                  <a:lnTo>
                    <a:pt x="8435" y="49149"/>
                  </a:lnTo>
                  <a:lnTo>
                    <a:pt x="2263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6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29" name="object 40">
              <a:extLst>
                <a:ext uri="{FF2B5EF4-FFF2-40B4-BE49-F238E27FC236}">
                  <a16:creationId xmlns:a16="http://schemas.microsoft.com/office/drawing/2014/main" id="{83779CCA-2472-652A-3185-A2AF6E528DC4}"/>
                </a:ext>
              </a:extLst>
            </p:cNvPr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1672208" y="0"/>
                  </a:moveTo>
                  <a:lnTo>
                    <a:pt x="28829" y="0"/>
                  </a:lnTo>
                  <a:lnTo>
                    <a:pt x="17653" y="2286"/>
                  </a:lnTo>
                  <a:lnTo>
                    <a:pt x="8509" y="8509"/>
                  </a:lnTo>
                  <a:lnTo>
                    <a:pt x="2286" y="17653"/>
                  </a:lnTo>
                  <a:lnTo>
                    <a:pt x="0" y="28829"/>
                  </a:lnTo>
                  <a:lnTo>
                    <a:pt x="2286" y="40005"/>
                  </a:lnTo>
                  <a:lnTo>
                    <a:pt x="8509" y="49149"/>
                  </a:lnTo>
                  <a:lnTo>
                    <a:pt x="17653" y="55372"/>
                  </a:lnTo>
                  <a:lnTo>
                    <a:pt x="28829" y="57658"/>
                  </a:lnTo>
                  <a:lnTo>
                    <a:pt x="1672208" y="57658"/>
                  </a:lnTo>
                  <a:lnTo>
                    <a:pt x="1683384" y="55372"/>
                  </a:lnTo>
                  <a:lnTo>
                    <a:pt x="1692529" y="49149"/>
                  </a:lnTo>
                  <a:lnTo>
                    <a:pt x="1698752" y="40005"/>
                  </a:lnTo>
                  <a:lnTo>
                    <a:pt x="1701038" y="28829"/>
                  </a:lnTo>
                  <a:lnTo>
                    <a:pt x="1698752" y="17653"/>
                  </a:lnTo>
                  <a:lnTo>
                    <a:pt x="1692529" y="8509"/>
                  </a:lnTo>
                  <a:lnTo>
                    <a:pt x="1683384" y="2286"/>
                  </a:lnTo>
                  <a:lnTo>
                    <a:pt x="1672208" y="0"/>
                  </a:lnTo>
                  <a:close/>
                </a:path>
              </a:pathLst>
            </a:custGeom>
            <a:solidFill>
              <a:srgbClr val="6E2E9F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30" name="object 41">
              <a:extLst>
                <a:ext uri="{FF2B5EF4-FFF2-40B4-BE49-F238E27FC236}">
                  <a16:creationId xmlns:a16="http://schemas.microsoft.com/office/drawing/2014/main" id="{536A55F4-7AEF-DCD6-EBB9-E7C557B5CB54}"/>
                </a:ext>
              </a:extLst>
            </p:cNvPr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86" y="17653"/>
                  </a:lnTo>
                  <a:lnTo>
                    <a:pt x="8509" y="8509"/>
                  </a:lnTo>
                  <a:lnTo>
                    <a:pt x="17653" y="2286"/>
                  </a:lnTo>
                  <a:lnTo>
                    <a:pt x="28829" y="0"/>
                  </a:lnTo>
                  <a:lnTo>
                    <a:pt x="1672208" y="0"/>
                  </a:lnTo>
                  <a:lnTo>
                    <a:pt x="1683384" y="2286"/>
                  </a:lnTo>
                  <a:lnTo>
                    <a:pt x="1692529" y="8509"/>
                  </a:lnTo>
                  <a:lnTo>
                    <a:pt x="1698752" y="17653"/>
                  </a:lnTo>
                  <a:lnTo>
                    <a:pt x="1701038" y="28829"/>
                  </a:lnTo>
                  <a:lnTo>
                    <a:pt x="1698752" y="40005"/>
                  </a:lnTo>
                  <a:lnTo>
                    <a:pt x="1692529" y="49149"/>
                  </a:lnTo>
                  <a:lnTo>
                    <a:pt x="1683384" y="55372"/>
                  </a:lnTo>
                  <a:lnTo>
                    <a:pt x="1672208" y="57658"/>
                  </a:lnTo>
                  <a:lnTo>
                    <a:pt x="28829" y="57658"/>
                  </a:lnTo>
                  <a:lnTo>
                    <a:pt x="17653" y="55372"/>
                  </a:lnTo>
                  <a:lnTo>
                    <a:pt x="8509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rgbClr val="FFC000"/>
            </a:solidFill>
            <a:ln w="6096">
              <a:solidFill>
                <a:srgbClr val="6E2E9F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31" name="object 42">
              <a:extLst>
                <a:ext uri="{FF2B5EF4-FFF2-40B4-BE49-F238E27FC236}">
                  <a16:creationId xmlns:a16="http://schemas.microsoft.com/office/drawing/2014/main" id="{3335FAF2-8080-7D20-953D-1CD9EDE0F18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69258" y="6816903"/>
              <a:ext cx="2456307" cy="57605"/>
            </a:xfrm>
            <a:prstGeom prst="rect">
              <a:avLst/>
            </a:prstGeom>
          </p:spPr>
        </p:pic>
        <p:sp>
          <p:nvSpPr>
            <p:cNvPr id="33" name="object 43">
              <a:extLst>
                <a:ext uri="{FF2B5EF4-FFF2-40B4-BE49-F238E27FC236}">
                  <a16:creationId xmlns:a16="http://schemas.microsoft.com/office/drawing/2014/main" id="{DAC96FCB-3220-6404-D14F-663D35E45E9E}"/>
                </a:ext>
              </a:extLst>
            </p:cNvPr>
            <p:cNvSpPr/>
            <p:nvPr/>
          </p:nvSpPr>
          <p:spPr>
            <a:xfrm>
              <a:off x="3469258" y="6816851"/>
              <a:ext cx="2456815" cy="57785"/>
            </a:xfrm>
            <a:custGeom>
              <a:avLst/>
              <a:gdLst/>
              <a:ahLst/>
              <a:cxnLst/>
              <a:rect l="l" t="t" r="r" b="b"/>
              <a:pathLst>
                <a:path w="2456815" h="57784">
                  <a:moveTo>
                    <a:pt x="0" y="28829"/>
                  </a:moveTo>
                  <a:lnTo>
                    <a:pt x="2286" y="17653"/>
                  </a:lnTo>
                  <a:lnTo>
                    <a:pt x="8381" y="8509"/>
                  </a:lnTo>
                  <a:lnTo>
                    <a:pt x="17525" y="2286"/>
                  </a:lnTo>
                  <a:lnTo>
                    <a:pt x="28828" y="0"/>
                  </a:lnTo>
                  <a:lnTo>
                    <a:pt x="2427478" y="0"/>
                  </a:lnTo>
                  <a:lnTo>
                    <a:pt x="2438654" y="2286"/>
                  </a:lnTo>
                  <a:lnTo>
                    <a:pt x="2447798" y="8509"/>
                  </a:lnTo>
                  <a:lnTo>
                    <a:pt x="2454020" y="17653"/>
                  </a:lnTo>
                  <a:lnTo>
                    <a:pt x="2456306" y="28829"/>
                  </a:lnTo>
                  <a:lnTo>
                    <a:pt x="2454020" y="40005"/>
                  </a:lnTo>
                  <a:lnTo>
                    <a:pt x="2447798" y="49149"/>
                  </a:lnTo>
                  <a:lnTo>
                    <a:pt x="2438654" y="55372"/>
                  </a:lnTo>
                  <a:lnTo>
                    <a:pt x="2427478" y="57658"/>
                  </a:lnTo>
                  <a:lnTo>
                    <a:pt x="28828" y="57658"/>
                  </a:lnTo>
                  <a:lnTo>
                    <a:pt x="17525" y="55372"/>
                  </a:lnTo>
                  <a:lnTo>
                    <a:pt x="8381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5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34" name="object 47">
              <a:extLst>
                <a:ext uri="{FF2B5EF4-FFF2-40B4-BE49-F238E27FC236}">
                  <a16:creationId xmlns:a16="http://schemas.microsoft.com/office/drawing/2014/main" id="{CA56CBA7-9D35-E020-5B87-2E2DA6422E7F}"/>
                </a:ext>
              </a:extLst>
            </p:cNvPr>
            <p:cNvSpPr/>
            <p:nvPr/>
          </p:nvSpPr>
          <p:spPr>
            <a:xfrm>
              <a:off x="5936869" y="6819899"/>
              <a:ext cx="2068830" cy="66675"/>
            </a:xfrm>
            <a:custGeom>
              <a:avLst/>
              <a:gdLst/>
              <a:ahLst/>
              <a:cxnLst/>
              <a:rect l="l" t="t" r="r" b="b"/>
              <a:pathLst>
                <a:path w="2068829" h="66675">
                  <a:moveTo>
                    <a:pt x="2033524" y="0"/>
                  </a:moveTo>
                  <a:lnTo>
                    <a:pt x="35051" y="0"/>
                  </a:lnTo>
                  <a:lnTo>
                    <a:pt x="21462" y="2667"/>
                  </a:lnTo>
                  <a:lnTo>
                    <a:pt x="10286" y="9651"/>
                  </a:lnTo>
                  <a:lnTo>
                    <a:pt x="2793" y="20193"/>
                  </a:lnTo>
                  <a:lnTo>
                    <a:pt x="0" y="33147"/>
                  </a:lnTo>
                  <a:lnTo>
                    <a:pt x="2793" y="45974"/>
                  </a:lnTo>
                  <a:lnTo>
                    <a:pt x="10286" y="56514"/>
                  </a:lnTo>
                  <a:lnTo>
                    <a:pt x="21462" y="63626"/>
                  </a:lnTo>
                  <a:lnTo>
                    <a:pt x="35051" y="66293"/>
                  </a:lnTo>
                  <a:lnTo>
                    <a:pt x="2033524" y="66293"/>
                  </a:lnTo>
                  <a:lnTo>
                    <a:pt x="2047112" y="63626"/>
                  </a:lnTo>
                  <a:lnTo>
                    <a:pt x="2058288" y="56514"/>
                  </a:lnTo>
                  <a:lnTo>
                    <a:pt x="2065781" y="45974"/>
                  </a:lnTo>
                  <a:lnTo>
                    <a:pt x="2068576" y="33147"/>
                  </a:lnTo>
                  <a:lnTo>
                    <a:pt x="2065781" y="20193"/>
                  </a:lnTo>
                  <a:lnTo>
                    <a:pt x="2058288" y="9651"/>
                  </a:lnTo>
                  <a:lnTo>
                    <a:pt x="2047112" y="2667"/>
                  </a:lnTo>
                  <a:lnTo>
                    <a:pt x="203352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67" name="object 83">
            <a:extLst>
              <a:ext uri="{FF2B5EF4-FFF2-40B4-BE49-F238E27FC236}">
                <a16:creationId xmlns:a16="http://schemas.microsoft.com/office/drawing/2014/main" id="{6347DC3A-E487-5C2B-566E-48EC20098D78}"/>
              </a:ext>
            </a:extLst>
          </p:cNvPr>
          <p:cNvSpPr/>
          <p:nvPr/>
        </p:nvSpPr>
        <p:spPr>
          <a:xfrm>
            <a:off x="5391517" y="3745358"/>
            <a:ext cx="1158239" cy="19279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66" name="object 83">
            <a:extLst>
              <a:ext uri="{FF2B5EF4-FFF2-40B4-BE49-F238E27FC236}">
                <a16:creationId xmlns:a16="http://schemas.microsoft.com/office/drawing/2014/main" id="{87F427B1-0F4E-E0FC-5DB3-B7A53AF3F54B}"/>
              </a:ext>
            </a:extLst>
          </p:cNvPr>
          <p:cNvSpPr/>
          <p:nvPr/>
        </p:nvSpPr>
        <p:spPr>
          <a:xfrm>
            <a:off x="6548277" y="1746229"/>
            <a:ext cx="2213579" cy="35473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3" name="object 83">
            <a:extLst>
              <a:ext uri="{FF2B5EF4-FFF2-40B4-BE49-F238E27FC236}">
                <a16:creationId xmlns:a16="http://schemas.microsoft.com/office/drawing/2014/main" id="{C1E96B91-F041-8200-2131-58EE13F29831}"/>
              </a:ext>
            </a:extLst>
          </p:cNvPr>
          <p:cNvSpPr/>
          <p:nvPr/>
        </p:nvSpPr>
        <p:spPr>
          <a:xfrm>
            <a:off x="5407057" y="1799911"/>
            <a:ext cx="1138714" cy="35473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4" name="object 83">
            <a:extLst>
              <a:ext uri="{FF2B5EF4-FFF2-40B4-BE49-F238E27FC236}">
                <a16:creationId xmlns:a16="http://schemas.microsoft.com/office/drawing/2014/main" id="{79FE43D6-0233-9DAC-566B-C33D75E3E551}"/>
              </a:ext>
            </a:extLst>
          </p:cNvPr>
          <p:cNvSpPr/>
          <p:nvPr/>
        </p:nvSpPr>
        <p:spPr>
          <a:xfrm>
            <a:off x="4297991" y="1993276"/>
            <a:ext cx="1094867" cy="345983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6" name="object 83">
            <a:extLst>
              <a:ext uri="{FF2B5EF4-FFF2-40B4-BE49-F238E27FC236}">
                <a16:creationId xmlns:a16="http://schemas.microsoft.com/office/drawing/2014/main" id="{BBAA809C-169C-7ED0-2D3E-6040EAEABC7C}"/>
              </a:ext>
            </a:extLst>
          </p:cNvPr>
          <p:cNvSpPr/>
          <p:nvPr/>
        </p:nvSpPr>
        <p:spPr>
          <a:xfrm>
            <a:off x="2992779" y="2138679"/>
            <a:ext cx="1295478" cy="296278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8" name="object 83">
            <a:extLst>
              <a:ext uri="{FF2B5EF4-FFF2-40B4-BE49-F238E27FC236}">
                <a16:creationId xmlns:a16="http://schemas.microsoft.com/office/drawing/2014/main" id="{8D13EEFF-A837-89B4-A93E-3A91EB9EA31E}"/>
              </a:ext>
            </a:extLst>
          </p:cNvPr>
          <p:cNvSpPr/>
          <p:nvPr/>
        </p:nvSpPr>
        <p:spPr>
          <a:xfrm>
            <a:off x="1018106" y="2692140"/>
            <a:ext cx="1063502" cy="429931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F7BBC047-23B8-9EED-240E-E0A33B76E9CE}"/>
              </a:ext>
            </a:extLst>
          </p:cNvPr>
          <p:cNvGrpSpPr/>
          <p:nvPr/>
        </p:nvGrpSpPr>
        <p:grpSpPr>
          <a:xfrm>
            <a:off x="-8903" y="-80859"/>
            <a:ext cx="9146495" cy="5296644"/>
            <a:chOff x="-129" y="-76572"/>
            <a:chExt cx="9146495" cy="5296644"/>
          </a:xfrm>
        </p:grpSpPr>
        <p:sp>
          <p:nvSpPr>
            <p:cNvPr id="8" name="Прямоугольный треугольник 7">
              <a:extLst>
                <a:ext uri="{FF2B5EF4-FFF2-40B4-BE49-F238E27FC236}">
                  <a16:creationId xmlns:a16="http://schemas.microsoft.com/office/drawing/2014/main" id="{DEEF64C7-4AA9-12CB-E629-E9FE0235A5DE}"/>
                </a:ext>
              </a:extLst>
            </p:cNvPr>
            <p:cNvSpPr/>
            <p:nvPr/>
          </p:nvSpPr>
          <p:spPr>
            <a:xfrm rot="5400000">
              <a:off x="-129" y="0"/>
              <a:ext cx="5220072" cy="5220072"/>
            </a:xfrm>
            <a:prstGeom prst="rtTriangle">
              <a:avLst/>
            </a:prstGeom>
            <a:solidFill>
              <a:srgbClr val="FFC000">
                <a:alpha val="22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  <a:reflection stA="0" endPos="65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Прямоугольный треугольник 10">
              <a:extLst>
                <a:ext uri="{FF2B5EF4-FFF2-40B4-BE49-F238E27FC236}">
                  <a16:creationId xmlns:a16="http://schemas.microsoft.com/office/drawing/2014/main" id="{D4BC5F56-E7DE-14C6-FDBD-5EC235FC0265}"/>
                </a:ext>
              </a:extLst>
            </p:cNvPr>
            <p:cNvSpPr/>
            <p:nvPr/>
          </p:nvSpPr>
          <p:spPr>
            <a:xfrm rot="16200000">
              <a:off x="3926294" y="-76572"/>
              <a:ext cx="5220072" cy="5220072"/>
            </a:xfrm>
            <a:prstGeom prst="rtTriangl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53000"/>
                  </a:srgbClr>
                </a:gs>
                <a:gs pos="50000">
                  <a:srgbClr val="92D050">
                    <a:tint val="44500"/>
                    <a:satMod val="160000"/>
                    <a:alpha val="51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object 2"/>
          <p:cNvSpPr txBox="1"/>
          <p:nvPr/>
        </p:nvSpPr>
        <p:spPr>
          <a:xfrm>
            <a:off x="1431417" y="3480027"/>
            <a:ext cx="2354716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  <a:tabLst>
                <a:tab pos="939208" algn="l"/>
                <a:tab pos="2004279" algn="l"/>
              </a:tabLst>
            </a:pP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3-4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sz="800" b="1" spc="-8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5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10385" y="3480027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02561" y="3479687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90545" y="3567520"/>
            <a:ext cx="826294" cy="5783"/>
          </a:xfrm>
          <a:custGeom>
            <a:avLst/>
            <a:gdLst/>
            <a:ahLst/>
            <a:cxnLst/>
            <a:rect l="l" t="t" r="r" b="b"/>
            <a:pathLst>
              <a:path w="1542415" h="10795">
                <a:moveTo>
                  <a:pt x="1542288" y="0"/>
                </a:moveTo>
                <a:lnTo>
                  <a:pt x="0" y="0"/>
                </a:lnTo>
                <a:lnTo>
                  <a:pt x="0" y="10667"/>
                </a:lnTo>
                <a:lnTo>
                  <a:pt x="1542288" y="10667"/>
                </a:lnTo>
                <a:lnTo>
                  <a:pt x="1542288" y="0"/>
                </a:lnTo>
                <a:close/>
              </a:path>
            </a:pathLst>
          </a:custGeom>
          <a:solidFill>
            <a:srgbClr val="A3A3A3"/>
          </a:solidFill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3676" y="2714381"/>
            <a:ext cx="860295" cy="407690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marL="6803" algn="ctr">
              <a:spcBef>
                <a:spcPts val="99"/>
              </a:spcBef>
            </a:pPr>
            <a:r>
              <a:rPr lang="ru-RU" sz="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АБИТУРИЕНТ/</a:t>
            </a:r>
          </a:p>
          <a:p>
            <a:pPr marL="6803" algn="ctr">
              <a:spcBef>
                <a:spcPts val="99"/>
              </a:spcBef>
            </a:pPr>
            <a:r>
              <a:rPr lang="ru-RU" sz="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</a:t>
            </a:r>
          </a:p>
          <a:p>
            <a:pPr marL="6803" algn="ctr">
              <a:spcBef>
                <a:spcPts val="99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800" b="1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800" b="1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90237" y="2468841"/>
            <a:ext cx="714380" cy="382042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marL="6803" algn="ctr">
              <a:spcBef>
                <a:spcPts val="99"/>
              </a:spcBef>
            </a:pPr>
            <a:r>
              <a:rPr lang="ru-RU" sz="800" b="1" spc="-5" dirty="0">
                <a:latin typeface="Times New Roman" panose="02020603050405020304" pitchFamily="18" charset="0"/>
                <a:cs typeface="Times New Roman" pitchFamily="18" charset="0"/>
              </a:rPr>
              <a:t>Повар</a:t>
            </a:r>
            <a:r>
              <a:rPr lang="en-US" sz="800" b="1" spc="-5" dirty="0">
                <a:latin typeface="Times New Roman" panose="02020603050405020304" pitchFamily="18" charset="0"/>
                <a:cs typeface="Times New Roman" pitchFamily="18" charset="0"/>
              </a:rPr>
              <a:t>/</a:t>
            </a:r>
            <a:r>
              <a:rPr lang="ru-RU" sz="800" b="1" spc="-5" dirty="0">
                <a:latin typeface="Times New Roman" panose="02020603050405020304" pitchFamily="18" charset="0"/>
                <a:cs typeface="Times New Roman" pitchFamily="18" charset="0"/>
              </a:rPr>
              <a:t> Кондитер</a:t>
            </a:r>
            <a:endParaRPr sz="800" dirty="0">
              <a:latin typeface="Times New Roman" pitchFamily="18" charset="0"/>
              <a:cs typeface="Times New Roman" pitchFamily="18" charset="0"/>
            </a:endParaRPr>
          </a:p>
          <a:p>
            <a:pPr marL="21431" algn="ctr">
              <a:spcBef>
                <a:spcPts val="37"/>
              </a:spcBef>
            </a:pPr>
            <a:r>
              <a:rPr sz="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8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6" dirty="0">
                <a:latin typeface="Times New Roman" panose="02020603050405020304" pitchFamily="18" charset="0"/>
                <a:cs typeface="Times New Roman" pitchFamily="18" charset="0"/>
              </a:rPr>
              <a:t>21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3" dirty="0">
                <a:latin typeface="Times New Roman" panose="02020603050405020304" pitchFamily="18" charset="0"/>
                <a:cs typeface="Times New Roman" pitchFamily="18" charset="0"/>
              </a:rPr>
              <a:t>год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62296" y="2036239"/>
            <a:ext cx="966217" cy="405857"/>
          </a:xfrm>
          <a:prstGeom prst="rect">
            <a:avLst/>
          </a:prstGeom>
        </p:spPr>
        <p:txBody>
          <a:bodyPr vert="horz" wrap="square" lIns="0" tIns="23472" rIns="0" bIns="0" rtlCol="0">
            <a:spAutoFit/>
          </a:bodyPr>
          <a:lstStyle/>
          <a:p>
            <a:pPr marR="2381" algn="ctr">
              <a:spcBef>
                <a:spcPts val="107"/>
              </a:spcBef>
            </a:pPr>
            <a:b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Помощник повара</a:t>
            </a:r>
          </a:p>
          <a:p>
            <a:pPr marR="2381" algn="ctr">
              <a:spcBef>
                <a:spcPts val="107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21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4</a:t>
            </a:r>
            <a:r>
              <a:rPr sz="800" b="1" spc="-27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03937" y="1840667"/>
            <a:ext cx="877320" cy="253092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247303" algn="ctr"/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Шеф – повар</a:t>
            </a:r>
          </a:p>
          <a:p>
            <a:pPr marL="247303" algn="ctr"/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9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4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3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337049" y="2021687"/>
            <a:ext cx="1014753" cy="265916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algn="ctr">
              <a:spcBef>
                <a:spcPts val="54"/>
              </a:spcBef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Повар</a:t>
            </a:r>
          </a:p>
          <a:p>
            <a:pPr algn="ctr">
              <a:spcBef>
                <a:spcPts val="54"/>
              </a:spcBef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4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9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495925" y="2219462"/>
            <a:ext cx="933463" cy="252404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ru-RU" sz="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itchFamily="18" charset="0"/>
              </a:rPr>
              <a:t>- Продвинутые кулинарные навыки</a:t>
            </a:r>
            <a:endParaRPr sz="800" dirty="0">
              <a:latin typeface="Times New Roman" panose="02020603050405020304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500694" y="2533660"/>
            <a:ext cx="899092" cy="252404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ru-RU" sz="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itchFamily="18" charset="0"/>
              </a:rPr>
              <a:t>-  Управленческие способности </a:t>
            </a:r>
            <a:endParaRPr sz="800" dirty="0">
              <a:latin typeface="Times New Roman" panose="02020603050405020304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518048" y="2858943"/>
            <a:ext cx="911340" cy="375515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ru-RU" sz="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itchFamily="18" charset="0"/>
              </a:rPr>
              <a:t>-  Творческий подход к созданию блюд</a:t>
            </a:r>
            <a:endParaRPr sz="800" dirty="0">
              <a:latin typeface="Times New Roman" panose="02020603050405020304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2070531" y="2124225"/>
            <a:ext cx="959644" cy="1564944"/>
            <a:chOff x="1731391" y="4624578"/>
            <a:chExt cx="1791335" cy="2261870"/>
          </a:xfrm>
        </p:grpSpPr>
        <p:sp>
          <p:nvSpPr>
            <p:cNvPr id="54" name="object 54"/>
            <p:cNvSpPr/>
            <p:nvPr/>
          </p:nvSpPr>
          <p:spPr>
            <a:xfrm>
              <a:off x="1776730" y="5185664"/>
              <a:ext cx="0" cy="1573530"/>
            </a:xfrm>
            <a:custGeom>
              <a:avLst/>
              <a:gdLst/>
              <a:ahLst/>
              <a:cxnLst/>
              <a:rect l="l" t="t" r="r" b="b"/>
              <a:pathLst>
                <a:path h="1573529">
                  <a:moveTo>
                    <a:pt x="0" y="0"/>
                  </a:moveTo>
                  <a:lnTo>
                    <a:pt x="0" y="1573530"/>
                  </a:lnTo>
                </a:path>
              </a:pathLst>
            </a:custGeom>
            <a:ln w="2286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55" name="object 5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31391" y="6799072"/>
              <a:ext cx="80009" cy="8712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42440" y="4998974"/>
              <a:ext cx="80010" cy="146685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3475736" y="4811268"/>
              <a:ext cx="0" cy="1866900"/>
            </a:xfrm>
            <a:custGeom>
              <a:avLst/>
              <a:gdLst/>
              <a:ahLst/>
              <a:cxnLst/>
              <a:rect l="l" t="t" r="r" b="b"/>
              <a:pathLst>
                <a:path h="1866900">
                  <a:moveTo>
                    <a:pt x="0" y="0"/>
                  </a:moveTo>
                  <a:lnTo>
                    <a:pt x="0" y="1866900"/>
                  </a:lnTo>
                </a:path>
              </a:pathLst>
            </a:custGeom>
            <a:ln w="24383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58" name="object 5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29254" y="6718046"/>
              <a:ext cx="80010" cy="16840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42208" y="4624578"/>
              <a:ext cx="80009" cy="146685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>
            <a:off x="5234525" y="3763098"/>
            <a:ext cx="1278051" cy="147019"/>
          </a:xfrm>
          <a:prstGeom prst="rect">
            <a:avLst/>
          </a:prstGeom>
          <a:noFill/>
        </p:spPr>
        <p:txBody>
          <a:bodyPr vert="horz" wrap="square" lIns="0" tIns="55109" rIns="0" bIns="0" rtlCol="0">
            <a:spAutoFit/>
          </a:bodyPr>
          <a:lstStyle/>
          <a:p>
            <a:pPr marL="411265">
              <a:lnSpc>
                <a:spcPts val="699"/>
              </a:lnSpc>
              <a:spcBef>
                <a:spcPts val="434"/>
              </a:spcBef>
            </a:pPr>
            <a:r>
              <a:rPr sz="800" b="1" spc="-5" dirty="0">
                <a:latin typeface="Times New Roman" panose="02020603050405020304" pitchFamily="18" charset="0"/>
                <a:cs typeface="Times New Roman" pitchFamily="18" charset="0"/>
              </a:rPr>
              <a:t>КОНТАКТЫ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4275026" y="1936296"/>
            <a:ext cx="45719" cy="1740008"/>
            <a:chOff x="5885561" y="4262882"/>
            <a:chExt cx="81788" cy="2623312"/>
          </a:xfrm>
        </p:grpSpPr>
        <p:pic>
          <p:nvPicPr>
            <p:cNvPr id="70" name="object 7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87339" y="4262882"/>
              <a:ext cx="80010" cy="146684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5926645" y="4449572"/>
              <a:ext cx="0" cy="1554480"/>
            </a:xfrm>
            <a:custGeom>
              <a:avLst/>
              <a:gdLst/>
              <a:ahLst/>
              <a:cxnLst/>
              <a:rect l="l" t="t" r="r" b="b"/>
              <a:pathLst>
                <a:path h="1554479">
                  <a:moveTo>
                    <a:pt x="0" y="0"/>
                  </a:moveTo>
                  <a:lnTo>
                    <a:pt x="0" y="1554327"/>
                  </a:lnTo>
                </a:path>
              </a:pathLst>
            </a:custGeom>
            <a:ln w="1460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5925693" y="6231128"/>
              <a:ext cx="0" cy="525780"/>
            </a:xfrm>
            <a:custGeom>
              <a:avLst/>
              <a:gdLst/>
              <a:ahLst/>
              <a:cxnLst/>
              <a:rect l="l" t="t" r="r" b="b"/>
              <a:pathLst>
                <a:path h="525779">
                  <a:moveTo>
                    <a:pt x="0" y="0"/>
                  </a:moveTo>
                  <a:lnTo>
                    <a:pt x="0" y="525399"/>
                  </a:lnTo>
                </a:path>
              </a:pathLst>
            </a:custGeom>
            <a:ln w="1371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73" name="object 7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85561" y="6796532"/>
              <a:ext cx="80010" cy="89662"/>
            </a:xfrm>
            <a:prstGeom prst="rect">
              <a:avLst/>
            </a:prstGeom>
          </p:spPr>
        </p:pic>
      </p:grpSp>
      <p:sp>
        <p:nvSpPr>
          <p:cNvPr id="77" name="object 77"/>
          <p:cNvSpPr txBox="1"/>
          <p:nvPr/>
        </p:nvSpPr>
        <p:spPr>
          <a:xfrm>
            <a:off x="4364831" y="3045006"/>
            <a:ext cx="399029" cy="646766"/>
          </a:xfrm>
          <a:prstGeom prst="rect">
            <a:avLst/>
          </a:prstGeom>
        </p:spPr>
        <p:txBody>
          <a:bodyPr vert="horz" wrap="square" lIns="0" tIns="6463" rIns="0" bIns="0" rtlCol="0">
            <a:spAutoFit/>
          </a:bodyPr>
          <a:lstStyle/>
          <a:p>
            <a:pPr marL="6803" marR="2721" indent="39800">
              <a:lnSpc>
                <a:spcPct val="104299"/>
              </a:lnSpc>
              <a:spcBef>
                <a:spcPts val="51"/>
              </a:spcBef>
            </a:pPr>
            <a:r>
              <a:rPr sz="8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itchFamily="18" charset="0"/>
              </a:rPr>
              <a:t>ПОВЫШЕНИЕ КВАЛИФИКАЦИИ</a:t>
            </a:r>
            <a:endParaRPr sz="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96" name="object 9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018678" y="2567463"/>
            <a:ext cx="42863" cy="48101"/>
          </a:xfrm>
          <a:prstGeom prst="rect">
            <a:avLst/>
          </a:prstGeom>
        </p:spPr>
      </p:pic>
      <p:grpSp>
        <p:nvGrpSpPr>
          <p:cNvPr id="102" name="object 102"/>
          <p:cNvGrpSpPr/>
          <p:nvPr/>
        </p:nvGrpSpPr>
        <p:grpSpPr>
          <a:xfrm>
            <a:off x="5382739" y="1670937"/>
            <a:ext cx="1191781" cy="2004787"/>
            <a:chOff x="7964805" y="3884930"/>
            <a:chExt cx="2224658" cy="2997199"/>
          </a:xfrm>
        </p:grpSpPr>
        <p:sp>
          <p:nvSpPr>
            <p:cNvPr id="105" name="object 105"/>
            <p:cNvSpPr/>
            <p:nvPr/>
          </p:nvSpPr>
          <p:spPr>
            <a:xfrm>
              <a:off x="7964805" y="3923029"/>
              <a:ext cx="63500" cy="2959100"/>
            </a:xfrm>
            <a:custGeom>
              <a:avLst/>
              <a:gdLst/>
              <a:ahLst/>
              <a:cxnLst/>
              <a:rect l="l" t="t" r="r" b="b"/>
              <a:pathLst>
                <a:path w="63500" h="2959100">
                  <a:moveTo>
                    <a:pt x="36195" y="2692019"/>
                  </a:moveTo>
                  <a:lnTo>
                    <a:pt x="25908" y="2692019"/>
                  </a:lnTo>
                  <a:lnTo>
                    <a:pt x="25781" y="2812415"/>
                  </a:lnTo>
                  <a:lnTo>
                    <a:pt x="36068" y="2812415"/>
                  </a:lnTo>
                  <a:lnTo>
                    <a:pt x="36195" y="2692019"/>
                  </a:lnTo>
                  <a:close/>
                </a:path>
                <a:path w="63500" h="2959100">
                  <a:moveTo>
                    <a:pt x="36322" y="2526665"/>
                  </a:moveTo>
                  <a:lnTo>
                    <a:pt x="26035" y="2526665"/>
                  </a:lnTo>
                  <a:lnTo>
                    <a:pt x="25908" y="2646934"/>
                  </a:lnTo>
                  <a:lnTo>
                    <a:pt x="36195" y="2646934"/>
                  </a:lnTo>
                  <a:lnTo>
                    <a:pt x="36322" y="2526665"/>
                  </a:lnTo>
                  <a:close/>
                </a:path>
                <a:path w="63500" h="2959100">
                  <a:moveTo>
                    <a:pt x="36322" y="2361184"/>
                  </a:moveTo>
                  <a:lnTo>
                    <a:pt x="26035" y="2361184"/>
                  </a:lnTo>
                  <a:lnTo>
                    <a:pt x="26035" y="2481580"/>
                  </a:lnTo>
                  <a:lnTo>
                    <a:pt x="36322" y="2481580"/>
                  </a:lnTo>
                  <a:lnTo>
                    <a:pt x="36322" y="2361184"/>
                  </a:lnTo>
                  <a:close/>
                </a:path>
                <a:path w="63500" h="2959100">
                  <a:moveTo>
                    <a:pt x="36322" y="2195792"/>
                  </a:moveTo>
                  <a:lnTo>
                    <a:pt x="26035" y="2195792"/>
                  </a:lnTo>
                  <a:lnTo>
                    <a:pt x="26035" y="2316099"/>
                  </a:lnTo>
                  <a:lnTo>
                    <a:pt x="36322" y="2316099"/>
                  </a:lnTo>
                  <a:lnTo>
                    <a:pt x="36322" y="2195792"/>
                  </a:lnTo>
                  <a:close/>
                </a:path>
                <a:path w="63500" h="2959100">
                  <a:moveTo>
                    <a:pt x="36449" y="2030310"/>
                  </a:moveTo>
                  <a:lnTo>
                    <a:pt x="26162" y="2030310"/>
                  </a:lnTo>
                  <a:lnTo>
                    <a:pt x="26162" y="2150618"/>
                  </a:lnTo>
                  <a:lnTo>
                    <a:pt x="36449" y="2150618"/>
                  </a:lnTo>
                  <a:lnTo>
                    <a:pt x="36449" y="2030310"/>
                  </a:lnTo>
                  <a:close/>
                </a:path>
                <a:path w="63500" h="2959100">
                  <a:moveTo>
                    <a:pt x="36576" y="1864868"/>
                  </a:moveTo>
                  <a:lnTo>
                    <a:pt x="26289" y="1864868"/>
                  </a:lnTo>
                  <a:lnTo>
                    <a:pt x="26162" y="1985264"/>
                  </a:lnTo>
                  <a:lnTo>
                    <a:pt x="36449" y="1985264"/>
                  </a:lnTo>
                  <a:lnTo>
                    <a:pt x="36576" y="1864868"/>
                  </a:lnTo>
                  <a:close/>
                </a:path>
                <a:path w="63500" h="2959100">
                  <a:moveTo>
                    <a:pt x="36703" y="1699514"/>
                  </a:moveTo>
                  <a:lnTo>
                    <a:pt x="26416" y="1699514"/>
                  </a:lnTo>
                  <a:lnTo>
                    <a:pt x="26289" y="1819783"/>
                  </a:lnTo>
                  <a:lnTo>
                    <a:pt x="36576" y="1819783"/>
                  </a:lnTo>
                  <a:lnTo>
                    <a:pt x="36703" y="1699514"/>
                  </a:lnTo>
                  <a:close/>
                </a:path>
                <a:path w="63500" h="2959100">
                  <a:moveTo>
                    <a:pt x="36830" y="1534033"/>
                  </a:moveTo>
                  <a:lnTo>
                    <a:pt x="26543" y="1534033"/>
                  </a:lnTo>
                  <a:lnTo>
                    <a:pt x="26416" y="1654302"/>
                  </a:lnTo>
                  <a:lnTo>
                    <a:pt x="36703" y="1654302"/>
                  </a:lnTo>
                  <a:lnTo>
                    <a:pt x="36830" y="1534033"/>
                  </a:lnTo>
                  <a:close/>
                </a:path>
                <a:path w="63500" h="2959100">
                  <a:moveTo>
                    <a:pt x="36830" y="1368640"/>
                  </a:moveTo>
                  <a:lnTo>
                    <a:pt x="26543" y="1368640"/>
                  </a:lnTo>
                  <a:lnTo>
                    <a:pt x="26543" y="1488948"/>
                  </a:lnTo>
                  <a:lnTo>
                    <a:pt x="36830" y="1488948"/>
                  </a:lnTo>
                  <a:lnTo>
                    <a:pt x="36830" y="1368640"/>
                  </a:lnTo>
                  <a:close/>
                </a:path>
                <a:path w="63500" h="2959100">
                  <a:moveTo>
                    <a:pt x="36830" y="1203159"/>
                  </a:moveTo>
                  <a:lnTo>
                    <a:pt x="26543" y="1203159"/>
                  </a:lnTo>
                  <a:lnTo>
                    <a:pt x="26543" y="1323467"/>
                  </a:lnTo>
                  <a:lnTo>
                    <a:pt x="36830" y="1323467"/>
                  </a:lnTo>
                  <a:lnTo>
                    <a:pt x="36830" y="1203159"/>
                  </a:lnTo>
                  <a:close/>
                </a:path>
                <a:path w="63500" h="2959100">
                  <a:moveTo>
                    <a:pt x="36957" y="1037717"/>
                  </a:moveTo>
                  <a:lnTo>
                    <a:pt x="26670" y="1037717"/>
                  </a:lnTo>
                  <a:lnTo>
                    <a:pt x="26543" y="1158113"/>
                  </a:lnTo>
                  <a:lnTo>
                    <a:pt x="36957" y="1158113"/>
                  </a:lnTo>
                  <a:lnTo>
                    <a:pt x="36957" y="1037717"/>
                  </a:lnTo>
                  <a:close/>
                </a:path>
                <a:path w="63500" h="2959100">
                  <a:moveTo>
                    <a:pt x="37084" y="872363"/>
                  </a:moveTo>
                  <a:lnTo>
                    <a:pt x="26797" y="872363"/>
                  </a:lnTo>
                  <a:lnTo>
                    <a:pt x="26670" y="992632"/>
                  </a:lnTo>
                  <a:lnTo>
                    <a:pt x="36957" y="992632"/>
                  </a:lnTo>
                  <a:lnTo>
                    <a:pt x="37084" y="872363"/>
                  </a:lnTo>
                  <a:close/>
                </a:path>
                <a:path w="63500" h="2959100">
                  <a:moveTo>
                    <a:pt x="37211" y="706882"/>
                  </a:moveTo>
                  <a:lnTo>
                    <a:pt x="26924" y="706882"/>
                  </a:lnTo>
                  <a:lnTo>
                    <a:pt x="26797" y="827151"/>
                  </a:lnTo>
                  <a:lnTo>
                    <a:pt x="37084" y="827151"/>
                  </a:lnTo>
                  <a:lnTo>
                    <a:pt x="37211" y="706882"/>
                  </a:lnTo>
                  <a:close/>
                </a:path>
                <a:path w="63500" h="2959100">
                  <a:moveTo>
                    <a:pt x="37211" y="541489"/>
                  </a:moveTo>
                  <a:lnTo>
                    <a:pt x="26924" y="541489"/>
                  </a:lnTo>
                  <a:lnTo>
                    <a:pt x="26924" y="661797"/>
                  </a:lnTo>
                  <a:lnTo>
                    <a:pt x="37211" y="661797"/>
                  </a:lnTo>
                  <a:lnTo>
                    <a:pt x="37211" y="541489"/>
                  </a:lnTo>
                  <a:close/>
                </a:path>
                <a:path w="63500" h="2959100">
                  <a:moveTo>
                    <a:pt x="37338" y="376008"/>
                  </a:moveTo>
                  <a:lnTo>
                    <a:pt x="27051" y="376008"/>
                  </a:lnTo>
                  <a:lnTo>
                    <a:pt x="27051" y="496316"/>
                  </a:lnTo>
                  <a:lnTo>
                    <a:pt x="37338" y="496316"/>
                  </a:lnTo>
                  <a:lnTo>
                    <a:pt x="37338" y="376008"/>
                  </a:lnTo>
                  <a:close/>
                </a:path>
                <a:path w="63500" h="2959100">
                  <a:moveTo>
                    <a:pt x="37465" y="210566"/>
                  </a:moveTo>
                  <a:lnTo>
                    <a:pt x="27178" y="210566"/>
                  </a:lnTo>
                  <a:lnTo>
                    <a:pt x="27051" y="330835"/>
                  </a:lnTo>
                  <a:lnTo>
                    <a:pt x="37338" y="330835"/>
                  </a:lnTo>
                  <a:lnTo>
                    <a:pt x="37465" y="210566"/>
                  </a:lnTo>
                  <a:close/>
                </a:path>
                <a:path w="63500" h="2959100">
                  <a:moveTo>
                    <a:pt x="61849" y="2913507"/>
                  </a:moveTo>
                  <a:lnTo>
                    <a:pt x="59436" y="2895854"/>
                  </a:lnTo>
                  <a:lnTo>
                    <a:pt x="52705" y="2881503"/>
                  </a:lnTo>
                  <a:lnTo>
                    <a:pt x="42926" y="2871851"/>
                  </a:lnTo>
                  <a:lnTo>
                    <a:pt x="36068" y="2869819"/>
                  </a:lnTo>
                  <a:lnTo>
                    <a:pt x="36068" y="2868295"/>
                  </a:lnTo>
                  <a:lnTo>
                    <a:pt x="36068" y="2857500"/>
                  </a:lnTo>
                  <a:lnTo>
                    <a:pt x="25781" y="2857500"/>
                  </a:lnTo>
                  <a:lnTo>
                    <a:pt x="25781" y="2869819"/>
                  </a:lnTo>
                  <a:lnTo>
                    <a:pt x="18923" y="2871851"/>
                  </a:lnTo>
                  <a:lnTo>
                    <a:pt x="9144" y="2881503"/>
                  </a:lnTo>
                  <a:lnTo>
                    <a:pt x="2540" y="2895854"/>
                  </a:lnTo>
                  <a:lnTo>
                    <a:pt x="0" y="2913253"/>
                  </a:lnTo>
                  <a:lnTo>
                    <a:pt x="2540" y="2930906"/>
                  </a:lnTo>
                  <a:lnTo>
                    <a:pt x="9144" y="2945257"/>
                  </a:lnTo>
                  <a:lnTo>
                    <a:pt x="18923" y="2955036"/>
                  </a:lnTo>
                  <a:lnTo>
                    <a:pt x="30988" y="2958592"/>
                  </a:lnTo>
                  <a:lnTo>
                    <a:pt x="42926" y="2955036"/>
                  </a:lnTo>
                  <a:lnTo>
                    <a:pt x="52705" y="2945384"/>
                  </a:lnTo>
                  <a:lnTo>
                    <a:pt x="59309" y="2931033"/>
                  </a:lnTo>
                  <a:lnTo>
                    <a:pt x="61849" y="2913507"/>
                  </a:lnTo>
                  <a:close/>
                </a:path>
                <a:path w="63500" h="2959100">
                  <a:moveTo>
                    <a:pt x="63246" y="45212"/>
                  </a:moveTo>
                  <a:lnTo>
                    <a:pt x="60833" y="27686"/>
                  </a:lnTo>
                  <a:lnTo>
                    <a:pt x="54229" y="13335"/>
                  </a:lnTo>
                  <a:lnTo>
                    <a:pt x="44450" y="3556"/>
                  </a:lnTo>
                  <a:lnTo>
                    <a:pt x="32385" y="0"/>
                  </a:lnTo>
                  <a:lnTo>
                    <a:pt x="20320" y="3556"/>
                  </a:lnTo>
                  <a:lnTo>
                    <a:pt x="10541" y="13208"/>
                  </a:lnTo>
                  <a:lnTo>
                    <a:pt x="3937" y="27559"/>
                  </a:lnTo>
                  <a:lnTo>
                    <a:pt x="1524" y="45212"/>
                  </a:lnTo>
                  <a:lnTo>
                    <a:pt x="3937" y="62611"/>
                  </a:lnTo>
                  <a:lnTo>
                    <a:pt x="10541" y="76962"/>
                  </a:lnTo>
                  <a:lnTo>
                    <a:pt x="20320" y="86741"/>
                  </a:lnTo>
                  <a:lnTo>
                    <a:pt x="27178" y="88773"/>
                  </a:lnTo>
                  <a:lnTo>
                    <a:pt x="27178" y="45212"/>
                  </a:lnTo>
                  <a:lnTo>
                    <a:pt x="27305" y="88773"/>
                  </a:lnTo>
                  <a:lnTo>
                    <a:pt x="32385" y="90297"/>
                  </a:lnTo>
                  <a:lnTo>
                    <a:pt x="27178" y="88773"/>
                  </a:lnTo>
                  <a:lnTo>
                    <a:pt x="27178" y="165481"/>
                  </a:lnTo>
                  <a:lnTo>
                    <a:pt x="37465" y="165481"/>
                  </a:lnTo>
                  <a:lnTo>
                    <a:pt x="37465" y="90297"/>
                  </a:lnTo>
                  <a:lnTo>
                    <a:pt x="37465" y="88773"/>
                  </a:lnTo>
                  <a:lnTo>
                    <a:pt x="44323" y="86741"/>
                  </a:lnTo>
                  <a:lnTo>
                    <a:pt x="54229" y="77089"/>
                  </a:lnTo>
                  <a:lnTo>
                    <a:pt x="60833" y="62738"/>
                  </a:lnTo>
                  <a:lnTo>
                    <a:pt x="63246" y="452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06" name="object 10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099166" y="3884930"/>
              <a:ext cx="90297" cy="167640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10143236" y="4098290"/>
              <a:ext cx="0" cy="2635250"/>
            </a:xfrm>
            <a:custGeom>
              <a:avLst/>
              <a:gdLst/>
              <a:ahLst/>
              <a:cxnLst/>
              <a:rect l="l" t="t" r="r" b="b"/>
              <a:pathLst>
                <a:path h="2635250">
                  <a:moveTo>
                    <a:pt x="0" y="0"/>
                  </a:moveTo>
                  <a:lnTo>
                    <a:pt x="0" y="2635250"/>
                  </a:lnTo>
                </a:path>
              </a:pathLst>
            </a:custGeom>
            <a:ln w="17018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08" name="object 10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097007" y="6779259"/>
              <a:ext cx="90424" cy="102362"/>
            </a:xfrm>
            <a:prstGeom prst="rect">
              <a:avLst/>
            </a:prstGeom>
          </p:spPr>
        </p:pic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5D381254-02C8-2E5F-CAD2-A655465E4C4D}"/>
              </a:ext>
            </a:extLst>
          </p:cNvPr>
          <p:cNvSpPr txBox="1"/>
          <p:nvPr/>
        </p:nvSpPr>
        <p:spPr>
          <a:xfrm>
            <a:off x="6850989" y="1762409"/>
            <a:ext cx="1549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Знаменитый шеф – повар</a:t>
            </a:r>
          </a:p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34 - …. года</a:t>
            </a:r>
          </a:p>
        </p:txBody>
      </p:sp>
      <p:sp>
        <p:nvSpPr>
          <p:cNvPr id="5" name="object 52">
            <a:extLst>
              <a:ext uri="{FF2B5EF4-FFF2-40B4-BE49-F238E27FC236}">
                <a16:creationId xmlns:a16="http://schemas.microsoft.com/office/drawing/2014/main" id="{AA1D409D-27A8-7FEA-5A68-D6C35599BE10}"/>
              </a:ext>
            </a:extLst>
          </p:cNvPr>
          <p:cNvSpPr txBox="1"/>
          <p:nvPr/>
        </p:nvSpPr>
        <p:spPr>
          <a:xfrm>
            <a:off x="4415133" y="2410623"/>
            <a:ext cx="807077" cy="375515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ru-RU" sz="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itchFamily="18" charset="0"/>
              </a:rPr>
              <a:t>-  Умение работать в быстром темпе</a:t>
            </a:r>
            <a:endParaRPr sz="800" dirty="0">
              <a:latin typeface="Times New Roman" panose="02020603050405020304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7" name="object 52">
            <a:extLst>
              <a:ext uri="{FF2B5EF4-FFF2-40B4-BE49-F238E27FC236}">
                <a16:creationId xmlns:a16="http://schemas.microsoft.com/office/drawing/2014/main" id="{2DA39C4F-21E2-EC85-CB9C-54AECD304FF7}"/>
              </a:ext>
            </a:extLst>
          </p:cNvPr>
          <p:cNvSpPr txBox="1"/>
          <p:nvPr/>
        </p:nvSpPr>
        <p:spPr>
          <a:xfrm>
            <a:off x="3214678" y="2513895"/>
            <a:ext cx="928694" cy="129293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ru-RU" sz="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itchFamily="18" charset="0"/>
              </a:rPr>
              <a:t>- Основы кулинарии</a:t>
            </a:r>
          </a:p>
        </p:txBody>
      </p:sp>
      <p:sp>
        <p:nvSpPr>
          <p:cNvPr id="22" name="object 52">
            <a:extLst>
              <a:ext uri="{FF2B5EF4-FFF2-40B4-BE49-F238E27FC236}">
                <a16:creationId xmlns:a16="http://schemas.microsoft.com/office/drawing/2014/main" id="{04715B39-91C5-4579-DE1C-9094B5F36205}"/>
              </a:ext>
            </a:extLst>
          </p:cNvPr>
          <p:cNvSpPr txBox="1"/>
          <p:nvPr/>
        </p:nvSpPr>
        <p:spPr>
          <a:xfrm>
            <a:off x="3214678" y="3033726"/>
            <a:ext cx="927617" cy="252404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ru-RU" sz="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itchFamily="18" charset="0"/>
              </a:rPr>
              <a:t>-  Базовые навыки приготовления пищи</a:t>
            </a:r>
          </a:p>
        </p:txBody>
      </p:sp>
      <p:sp>
        <p:nvSpPr>
          <p:cNvPr id="23" name="object 52">
            <a:extLst>
              <a:ext uri="{FF2B5EF4-FFF2-40B4-BE49-F238E27FC236}">
                <a16:creationId xmlns:a16="http://schemas.microsoft.com/office/drawing/2014/main" id="{63BE7122-CD78-3019-DD95-6279E125C7E4}"/>
              </a:ext>
            </a:extLst>
          </p:cNvPr>
          <p:cNvSpPr txBox="1"/>
          <p:nvPr/>
        </p:nvSpPr>
        <p:spPr>
          <a:xfrm>
            <a:off x="3214678" y="2696301"/>
            <a:ext cx="1000131" cy="252404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ru-RU" sz="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itchFamily="18" charset="0"/>
              </a:rPr>
              <a:t>- Знание кухонного инвентаря</a:t>
            </a:r>
          </a:p>
        </p:txBody>
      </p:sp>
      <p:sp>
        <p:nvSpPr>
          <p:cNvPr id="24" name="object 52">
            <a:extLst>
              <a:ext uri="{FF2B5EF4-FFF2-40B4-BE49-F238E27FC236}">
                <a16:creationId xmlns:a16="http://schemas.microsoft.com/office/drawing/2014/main" id="{6B3EDF16-0DBA-DDB3-E5F5-3D725E331F12}"/>
              </a:ext>
            </a:extLst>
          </p:cNvPr>
          <p:cNvSpPr txBox="1"/>
          <p:nvPr/>
        </p:nvSpPr>
        <p:spPr>
          <a:xfrm>
            <a:off x="4429124" y="2857502"/>
            <a:ext cx="857256" cy="375515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ru-RU" sz="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itchFamily="18" charset="0"/>
              </a:rPr>
              <a:t>- Знание различных кулинарных техник и кухонь мира</a:t>
            </a:r>
            <a:endParaRPr sz="800" dirty="0">
              <a:latin typeface="Times New Roman" panose="02020603050405020304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3A5B182-5BD4-9EAC-C99B-7E8D0AC30C3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742" y="2116064"/>
            <a:ext cx="2222159" cy="1468436"/>
          </a:xfrm>
          <a:prstGeom prst="rect">
            <a:avLst/>
          </a:prstGeom>
        </p:spPr>
      </p:pic>
      <p:pic>
        <p:nvPicPr>
          <p:cNvPr id="12" name="Picture 2" descr="государственное бюджетное образовательное учреждение среднего профессионального образования калининградской области технологический колледж">
            <a:extLst>
              <a:ext uri="{FF2B5EF4-FFF2-40B4-BE49-F238E27FC236}">
                <a16:creationId xmlns:a16="http://schemas.microsoft.com/office/drawing/2014/main" id="{538445BB-8B31-B4E6-0529-0BE4E835C6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lum contrast="10000"/>
          </a:blip>
          <a:srcRect r="74073"/>
          <a:stretch/>
        </p:blipFill>
        <p:spPr bwMode="auto">
          <a:xfrm>
            <a:off x="-2396" y="71420"/>
            <a:ext cx="1725282" cy="879258"/>
          </a:xfrm>
          <a:prstGeom prst="rect">
            <a:avLst/>
          </a:prstGeom>
          <a:noFill/>
        </p:spPr>
      </p:pic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7441AEC0-0660-261A-B68D-99EB4DC1EA21}"/>
              </a:ext>
            </a:extLst>
          </p:cNvPr>
          <p:cNvSpPr/>
          <p:nvPr/>
        </p:nvSpPr>
        <p:spPr>
          <a:xfrm>
            <a:off x="5047959" y="3981735"/>
            <a:ext cx="3970284" cy="1131911"/>
          </a:xfrm>
          <a:prstGeom prst="roundRect">
            <a:avLst/>
          </a:prstGeom>
          <a:solidFill>
            <a:srgbClr val="92D050">
              <a:alpha val="23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9"/>
              </a:rPr>
              <a:t>http://viciunaigroup.eu/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ООО «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Вичюнай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-Русь»</a:t>
            </a: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0"/>
              </a:rPr>
              <a:t>https://zachestnyibiznes.ru/company/ul/1023902001936_3911000890_OOO-LAKOMKA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«ЛАКОМКА»</a:t>
            </a: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1"/>
              </a:rPr>
              <a:t>http://nashsad.ucoz.ru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 ДОУ № 5 «Колокольчик»</a:t>
            </a:r>
          </a:p>
          <a:p>
            <a:pPr algn="r"/>
            <a:r>
              <a:rPr lang="ru-RU" sz="1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22"/>
              </a:rPr>
              <a:t>chipollone.com</a:t>
            </a:r>
            <a:r>
              <a:rPr lang="ru-RU" sz="1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«Орион-Сервис», кафе-пиццерия «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Чиполлоне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45" name="Picture 2" descr="Picture background">
            <a:extLst>
              <a:ext uri="{FF2B5EF4-FFF2-40B4-BE49-F238E27FC236}">
                <a16:creationId xmlns:a16="http://schemas.microsoft.com/office/drawing/2014/main" id="{A3B5D9E5-5070-D25A-7AAF-058976A87A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4" r="19711"/>
          <a:stretch/>
        </p:blipFill>
        <p:spPr bwMode="auto">
          <a:xfrm>
            <a:off x="7294232" y="79253"/>
            <a:ext cx="852922" cy="82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836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1141368B-DB16-614F-44A5-EFBDA85CA301}"/>
              </a:ext>
            </a:extLst>
          </p:cNvPr>
          <p:cNvSpPr/>
          <p:nvPr/>
        </p:nvSpPr>
        <p:spPr>
          <a:xfrm>
            <a:off x="4408530" y="886834"/>
            <a:ext cx="2991025" cy="491308"/>
          </a:xfrm>
          <a:prstGeom prst="roundRect">
            <a:avLst>
              <a:gd name="adj" fmla="val 23563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7108">
              <a:spcBef>
                <a:spcPts val="54"/>
              </a:spcBef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22.02.06 Сварочное производство</a:t>
            </a:r>
            <a:endParaRPr lang="ru-RU" dirty="0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88E4EC19-99E8-32A7-5065-067918DD9D46}"/>
              </a:ext>
            </a:extLst>
          </p:cNvPr>
          <p:cNvSpPr/>
          <p:nvPr/>
        </p:nvSpPr>
        <p:spPr>
          <a:xfrm>
            <a:off x="448248" y="4056252"/>
            <a:ext cx="4690114" cy="95428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«ТРАЛ»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https://zachestnyibiznes.ru/company/ul/1023902005863_3911004809_OOO-TRAL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ОАО Экспериментальный завод «Металлист - 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Ремпутьмаш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https://metallist-sovetsk.narod.ru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ОАО «РЖД» Калининградские железные дороги ПЧР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https://company.rzd.ru/ru/9349/page/105554?id=314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62" name="object 43">
            <a:extLst>
              <a:ext uri="{FF2B5EF4-FFF2-40B4-BE49-F238E27FC236}">
                <a16:creationId xmlns:a16="http://schemas.microsoft.com/office/drawing/2014/main" id="{182BD256-4F54-4979-A362-E3E656071BC4}"/>
              </a:ext>
            </a:extLst>
          </p:cNvPr>
          <p:cNvSpPr/>
          <p:nvPr/>
        </p:nvSpPr>
        <p:spPr>
          <a:xfrm>
            <a:off x="5382740" y="3691956"/>
            <a:ext cx="1160114" cy="46533"/>
          </a:xfrm>
          <a:custGeom>
            <a:avLst/>
            <a:gdLst/>
            <a:ahLst/>
            <a:cxnLst/>
            <a:rect l="l" t="t" r="r" b="b"/>
            <a:pathLst>
              <a:path w="2456815" h="57784">
                <a:moveTo>
                  <a:pt x="0" y="28829"/>
                </a:moveTo>
                <a:lnTo>
                  <a:pt x="2286" y="17653"/>
                </a:lnTo>
                <a:lnTo>
                  <a:pt x="8381" y="8509"/>
                </a:lnTo>
                <a:lnTo>
                  <a:pt x="17525" y="2286"/>
                </a:lnTo>
                <a:lnTo>
                  <a:pt x="28828" y="0"/>
                </a:lnTo>
                <a:lnTo>
                  <a:pt x="2427478" y="0"/>
                </a:lnTo>
                <a:lnTo>
                  <a:pt x="2438654" y="2286"/>
                </a:lnTo>
                <a:lnTo>
                  <a:pt x="2447798" y="8509"/>
                </a:lnTo>
                <a:lnTo>
                  <a:pt x="2454020" y="17653"/>
                </a:lnTo>
                <a:lnTo>
                  <a:pt x="2456306" y="28829"/>
                </a:lnTo>
                <a:lnTo>
                  <a:pt x="2454020" y="40005"/>
                </a:lnTo>
                <a:lnTo>
                  <a:pt x="2447798" y="49149"/>
                </a:lnTo>
                <a:lnTo>
                  <a:pt x="2438654" y="55372"/>
                </a:lnTo>
                <a:lnTo>
                  <a:pt x="2427478" y="57658"/>
                </a:lnTo>
                <a:lnTo>
                  <a:pt x="28828" y="57658"/>
                </a:lnTo>
                <a:lnTo>
                  <a:pt x="17525" y="55372"/>
                </a:lnTo>
                <a:lnTo>
                  <a:pt x="8381" y="49149"/>
                </a:lnTo>
                <a:lnTo>
                  <a:pt x="2286" y="40005"/>
                </a:lnTo>
                <a:lnTo>
                  <a:pt x="0" y="288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095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object 37">
            <a:extLst>
              <a:ext uri="{FF2B5EF4-FFF2-40B4-BE49-F238E27FC236}">
                <a16:creationId xmlns:a16="http://schemas.microsoft.com/office/drawing/2014/main" id="{71F9D5FC-72A6-F717-8AE1-F5609EC022E3}"/>
              </a:ext>
            </a:extLst>
          </p:cNvPr>
          <p:cNvGrpSpPr/>
          <p:nvPr/>
        </p:nvGrpSpPr>
        <p:grpSpPr>
          <a:xfrm>
            <a:off x="1204125" y="3691602"/>
            <a:ext cx="4251047" cy="37352"/>
            <a:chOff x="70410" y="6816851"/>
            <a:chExt cx="7935289" cy="69723"/>
          </a:xfrm>
        </p:grpSpPr>
        <p:pic>
          <p:nvPicPr>
            <p:cNvPr id="14" name="object 38">
              <a:extLst>
                <a:ext uri="{FF2B5EF4-FFF2-40B4-BE49-F238E27FC236}">
                  <a16:creationId xmlns:a16="http://schemas.microsoft.com/office/drawing/2014/main" id="{33E796DE-66AE-2457-7E84-963B7801D8B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410" y="6816903"/>
              <a:ext cx="1701038" cy="57605"/>
            </a:xfrm>
            <a:prstGeom prst="rect">
              <a:avLst/>
            </a:prstGeom>
          </p:spPr>
        </p:pic>
        <p:sp>
          <p:nvSpPr>
            <p:cNvPr id="16" name="object 39">
              <a:extLst>
                <a:ext uri="{FF2B5EF4-FFF2-40B4-BE49-F238E27FC236}">
                  <a16:creationId xmlns:a16="http://schemas.microsoft.com/office/drawing/2014/main" id="{6DBDA1D3-EADA-1237-0F9E-2DD3A4F1DEA5}"/>
                </a:ext>
              </a:extLst>
            </p:cNvPr>
            <p:cNvSpPr/>
            <p:nvPr/>
          </p:nvSpPr>
          <p:spPr>
            <a:xfrm>
              <a:off x="7041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63" y="17653"/>
                  </a:lnTo>
                  <a:lnTo>
                    <a:pt x="8435" y="8509"/>
                  </a:lnTo>
                  <a:lnTo>
                    <a:pt x="17592" y="2286"/>
                  </a:lnTo>
                  <a:lnTo>
                    <a:pt x="28803" y="0"/>
                  </a:lnTo>
                  <a:lnTo>
                    <a:pt x="1672156" y="0"/>
                  </a:lnTo>
                  <a:lnTo>
                    <a:pt x="1683459" y="2286"/>
                  </a:lnTo>
                  <a:lnTo>
                    <a:pt x="1692603" y="8509"/>
                  </a:lnTo>
                  <a:lnTo>
                    <a:pt x="1698699" y="17653"/>
                  </a:lnTo>
                  <a:lnTo>
                    <a:pt x="1700985" y="28829"/>
                  </a:lnTo>
                  <a:lnTo>
                    <a:pt x="1698699" y="40005"/>
                  </a:lnTo>
                  <a:lnTo>
                    <a:pt x="1692603" y="49149"/>
                  </a:lnTo>
                  <a:lnTo>
                    <a:pt x="1683459" y="55372"/>
                  </a:lnTo>
                  <a:lnTo>
                    <a:pt x="1672156" y="57658"/>
                  </a:lnTo>
                  <a:lnTo>
                    <a:pt x="28803" y="57658"/>
                  </a:lnTo>
                  <a:lnTo>
                    <a:pt x="17592" y="55372"/>
                  </a:lnTo>
                  <a:lnTo>
                    <a:pt x="8435" y="49149"/>
                  </a:lnTo>
                  <a:lnTo>
                    <a:pt x="2263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6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17" name="object 40">
              <a:extLst>
                <a:ext uri="{FF2B5EF4-FFF2-40B4-BE49-F238E27FC236}">
                  <a16:creationId xmlns:a16="http://schemas.microsoft.com/office/drawing/2014/main" id="{70F5AE2B-D463-8CDF-80D4-69F70B4B5284}"/>
                </a:ext>
              </a:extLst>
            </p:cNvPr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1672208" y="0"/>
                  </a:moveTo>
                  <a:lnTo>
                    <a:pt x="28829" y="0"/>
                  </a:lnTo>
                  <a:lnTo>
                    <a:pt x="17653" y="2286"/>
                  </a:lnTo>
                  <a:lnTo>
                    <a:pt x="8509" y="8509"/>
                  </a:lnTo>
                  <a:lnTo>
                    <a:pt x="2286" y="17653"/>
                  </a:lnTo>
                  <a:lnTo>
                    <a:pt x="0" y="28829"/>
                  </a:lnTo>
                  <a:lnTo>
                    <a:pt x="2286" y="40005"/>
                  </a:lnTo>
                  <a:lnTo>
                    <a:pt x="8509" y="49149"/>
                  </a:lnTo>
                  <a:lnTo>
                    <a:pt x="17653" y="55372"/>
                  </a:lnTo>
                  <a:lnTo>
                    <a:pt x="28829" y="57658"/>
                  </a:lnTo>
                  <a:lnTo>
                    <a:pt x="1672208" y="57658"/>
                  </a:lnTo>
                  <a:lnTo>
                    <a:pt x="1683384" y="55372"/>
                  </a:lnTo>
                  <a:lnTo>
                    <a:pt x="1692529" y="49149"/>
                  </a:lnTo>
                  <a:lnTo>
                    <a:pt x="1698752" y="40005"/>
                  </a:lnTo>
                  <a:lnTo>
                    <a:pt x="1701038" y="28829"/>
                  </a:lnTo>
                  <a:lnTo>
                    <a:pt x="1698752" y="17653"/>
                  </a:lnTo>
                  <a:lnTo>
                    <a:pt x="1692529" y="8509"/>
                  </a:lnTo>
                  <a:lnTo>
                    <a:pt x="1683384" y="2286"/>
                  </a:lnTo>
                  <a:lnTo>
                    <a:pt x="1672208" y="0"/>
                  </a:lnTo>
                  <a:close/>
                </a:path>
              </a:pathLst>
            </a:custGeom>
            <a:solidFill>
              <a:srgbClr val="6E2E9F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18" name="object 41">
              <a:extLst>
                <a:ext uri="{FF2B5EF4-FFF2-40B4-BE49-F238E27FC236}">
                  <a16:creationId xmlns:a16="http://schemas.microsoft.com/office/drawing/2014/main" id="{2DCFFD8B-225A-94FF-1144-CAEE6F6558F4}"/>
                </a:ext>
              </a:extLst>
            </p:cNvPr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86" y="17653"/>
                  </a:lnTo>
                  <a:lnTo>
                    <a:pt x="8509" y="8509"/>
                  </a:lnTo>
                  <a:lnTo>
                    <a:pt x="17653" y="2286"/>
                  </a:lnTo>
                  <a:lnTo>
                    <a:pt x="28829" y="0"/>
                  </a:lnTo>
                  <a:lnTo>
                    <a:pt x="1672208" y="0"/>
                  </a:lnTo>
                  <a:lnTo>
                    <a:pt x="1683384" y="2286"/>
                  </a:lnTo>
                  <a:lnTo>
                    <a:pt x="1692529" y="8509"/>
                  </a:lnTo>
                  <a:lnTo>
                    <a:pt x="1698752" y="17653"/>
                  </a:lnTo>
                  <a:lnTo>
                    <a:pt x="1701038" y="28829"/>
                  </a:lnTo>
                  <a:lnTo>
                    <a:pt x="1698752" y="40005"/>
                  </a:lnTo>
                  <a:lnTo>
                    <a:pt x="1692529" y="49149"/>
                  </a:lnTo>
                  <a:lnTo>
                    <a:pt x="1683384" y="55372"/>
                  </a:lnTo>
                  <a:lnTo>
                    <a:pt x="1672208" y="57658"/>
                  </a:lnTo>
                  <a:lnTo>
                    <a:pt x="28829" y="57658"/>
                  </a:lnTo>
                  <a:lnTo>
                    <a:pt x="17653" y="55372"/>
                  </a:lnTo>
                  <a:lnTo>
                    <a:pt x="8509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rgbClr val="FFC000"/>
            </a:solidFill>
            <a:ln w="6096">
              <a:solidFill>
                <a:srgbClr val="6E2E9F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9" name="object 42">
              <a:extLst>
                <a:ext uri="{FF2B5EF4-FFF2-40B4-BE49-F238E27FC236}">
                  <a16:creationId xmlns:a16="http://schemas.microsoft.com/office/drawing/2014/main" id="{A17780B5-1DD6-78A6-D02D-666491751DF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69258" y="6816903"/>
              <a:ext cx="2456307" cy="57605"/>
            </a:xfrm>
            <a:prstGeom prst="rect">
              <a:avLst/>
            </a:prstGeom>
          </p:spPr>
        </p:pic>
        <p:sp>
          <p:nvSpPr>
            <p:cNvPr id="22" name="object 43">
              <a:extLst>
                <a:ext uri="{FF2B5EF4-FFF2-40B4-BE49-F238E27FC236}">
                  <a16:creationId xmlns:a16="http://schemas.microsoft.com/office/drawing/2014/main" id="{963FCD05-58EC-94F7-8C3B-6F5A6481C63C}"/>
                </a:ext>
              </a:extLst>
            </p:cNvPr>
            <p:cNvSpPr/>
            <p:nvPr/>
          </p:nvSpPr>
          <p:spPr>
            <a:xfrm>
              <a:off x="3469258" y="6816851"/>
              <a:ext cx="2456815" cy="57785"/>
            </a:xfrm>
            <a:custGeom>
              <a:avLst/>
              <a:gdLst/>
              <a:ahLst/>
              <a:cxnLst/>
              <a:rect l="l" t="t" r="r" b="b"/>
              <a:pathLst>
                <a:path w="2456815" h="57784">
                  <a:moveTo>
                    <a:pt x="0" y="28829"/>
                  </a:moveTo>
                  <a:lnTo>
                    <a:pt x="2286" y="17653"/>
                  </a:lnTo>
                  <a:lnTo>
                    <a:pt x="8381" y="8509"/>
                  </a:lnTo>
                  <a:lnTo>
                    <a:pt x="17525" y="2286"/>
                  </a:lnTo>
                  <a:lnTo>
                    <a:pt x="28828" y="0"/>
                  </a:lnTo>
                  <a:lnTo>
                    <a:pt x="2427478" y="0"/>
                  </a:lnTo>
                  <a:lnTo>
                    <a:pt x="2438654" y="2286"/>
                  </a:lnTo>
                  <a:lnTo>
                    <a:pt x="2447798" y="8509"/>
                  </a:lnTo>
                  <a:lnTo>
                    <a:pt x="2454020" y="17653"/>
                  </a:lnTo>
                  <a:lnTo>
                    <a:pt x="2456306" y="28829"/>
                  </a:lnTo>
                  <a:lnTo>
                    <a:pt x="2454020" y="40005"/>
                  </a:lnTo>
                  <a:lnTo>
                    <a:pt x="2447798" y="49149"/>
                  </a:lnTo>
                  <a:lnTo>
                    <a:pt x="2438654" y="55372"/>
                  </a:lnTo>
                  <a:lnTo>
                    <a:pt x="2427478" y="57658"/>
                  </a:lnTo>
                  <a:lnTo>
                    <a:pt x="28828" y="57658"/>
                  </a:lnTo>
                  <a:lnTo>
                    <a:pt x="17525" y="55372"/>
                  </a:lnTo>
                  <a:lnTo>
                    <a:pt x="8381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5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23" name="object 47">
              <a:extLst>
                <a:ext uri="{FF2B5EF4-FFF2-40B4-BE49-F238E27FC236}">
                  <a16:creationId xmlns:a16="http://schemas.microsoft.com/office/drawing/2014/main" id="{F33652B5-0599-2ECF-81B1-8214B0DB5391}"/>
                </a:ext>
              </a:extLst>
            </p:cNvPr>
            <p:cNvSpPr/>
            <p:nvPr/>
          </p:nvSpPr>
          <p:spPr>
            <a:xfrm>
              <a:off x="5936869" y="6819899"/>
              <a:ext cx="2068830" cy="66675"/>
            </a:xfrm>
            <a:custGeom>
              <a:avLst/>
              <a:gdLst/>
              <a:ahLst/>
              <a:cxnLst/>
              <a:rect l="l" t="t" r="r" b="b"/>
              <a:pathLst>
                <a:path w="2068829" h="66675">
                  <a:moveTo>
                    <a:pt x="2033524" y="0"/>
                  </a:moveTo>
                  <a:lnTo>
                    <a:pt x="35051" y="0"/>
                  </a:lnTo>
                  <a:lnTo>
                    <a:pt x="21462" y="2667"/>
                  </a:lnTo>
                  <a:lnTo>
                    <a:pt x="10286" y="9651"/>
                  </a:lnTo>
                  <a:lnTo>
                    <a:pt x="2793" y="20193"/>
                  </a:lnTo>
                  <a:lnTo>
                    <a:pt x="0" y="33147"/>
                  </a:lnTo>
                  <a:lnTo>
                    <a:pt x="2793" y="45974"/>
                  </a:lnTo>
                  <a:lnTo>
                    <a:pt x="10286" y="56514"/>
                  </a:lnTo>
                  <a:lnTo>
                    <a:pt x="21462" y="63626"/>
                  </a:lnTo>
                  <a:lnTo>
                    <a:pt x="35051" y="66293"/>
                  </a:lnTo>
                  <a:lnTo>
                    <a:pt x="2033524" y="66293"/>
                  </a:lnTo>
                  <a:lnTo>
                    <a:pt x="2047112" y="63626"/>
                  </a:lnTo>
                  <a:lnTo>
                    <a:pt x="2058288" y="56514"/>
                  </a:lnTo>
                  <a:lnTo>
                    <a:pt x="2065781" y="45974"/>
                  </a:lnTo>
                  <a:lnTo>
                    <a:pt x="2068576" y="33147"/>
                  </a:lnTo>
                  <a:lnTo>
                    <a:pt x="2065781" y="20193"/>
                  </a:lnTo>
                  <a:lnTo>
                    <a:pt x="2058288" y="9651"/>
                  </a:lnTo>
                  <a:lnTo>
                    <a:pt x="2047112" y="2667"/>
                  </a:lnTo>
                  <a:lnTo>
                    <a:pt x="203352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object 83">
            <a:extLst>
              <a:ext uri="{FF2B5EF4-FFF2-40B4-BE49-F238E27FC236}">
                <a16:creationId xmlns:a16="http://schemas.microsoft.com/office/drawing/2014/main" id="{B5322BAF-F6D7-3692-2372-56AD9C12093E}"/>
              </a:ext>
            </a:extLst>
          </p:cNvPr>
          <p:cNvSpPr/>
          <p:nvPr/>
        </p:nvSpPr>
        <p:spPr>
          <a:xfrm>
            <a:off x="5391517" y="3745358"/>
            <a:ext cx="1158239" cy="19279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5" name="object 83">
            <a:extLst>
              <a:ext uri="{FF2B5EF4-FFF2-40B4-BE49-F238E27FC236}">
                <a16:creationId xmlns:a16="http://schemas.microsoft.com/office/drawing/2014/main" id="{F05776DB-7128-F654-C61B-48B94C660327}"/>
              </a:ext>
            </a:extLst>
          </p:cNvPr>
          <p:cNvSpPr/>
          <p:nvPr/>
        </p:nvSpPr>
        <p:spPr>
          <a:xfrm>
            <a:off x="6548371" y="1738849"/>
            <a:ext cx="2213579" cy="35473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7" name="object 83">
            <a:extLst>
              <a:ext uri="{FF2B5EF4-FFF2-40B4-BE49-F238E27FC236}">
                <a16:creationId xmlns:a16="http://schemas.microsoft.com/office/drawing/2014/main" id="{324D5643-1DE6-80FC-F289-021214E2C3C9}"/>
              </a:ext>
            </a:extLst>
          </p:cNvPr>
          <p:cNvSpPr/>
          <p:nvPr/>
        </p:nvSpPr>
        <p:spPr>
          <a:xfrm>
            <a:off x="5407057" y="1799911"/>
            <a:ext cx="1138714" cy="35473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8" name="object 83">
            <a:extLst>
              <a:ext uri="{FF2B5EF4-FFF2-40B4-BE49-F238E27FC236}">
                <a16:creationId xmlns:a16="http://schemas.microsoft.com/office/drawing/2014/main" id="{B0819581-4314-AB0D-FF0B-2D8F9EC3D5BA}"/>
              </a:ext>
            </a:extLst>
          </p:cNvPr>
          <p:cNvSpPr/>
          <p:nvPr/>
        </p:nvSpPr>
        <p:spPr>
          <a:xfrm>
            <a:off x="4297991" y="1993276"/>
            <a:ext cx="1094867" cy="345983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9" name="object 83">
            <a:extLst>
              <a:ext uri="{FF2B5EF4-FFF2-40B4-BE49-F238E27FC236}">
                <a16:creationId xmlns:a16="http://schemas.microsoft.com/office/drawing/2014/main" id="{07D6AEFF-32DA-6556-421A-ECFF8D3419E0}"/>
              </a:ext>
            </a:extLst>
          </p:cNvPr>
          <p:cNvSpPr/>
          <p:nvPr/>
        </p:nvSpPr>
        <p:spPr>
          <a:xfrm>
            <a:off x="3007729" y="2228242"/>
            <a:ext cx="1295478" cy="384378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2" name="object 83">
            <a:extLst>
              <a:ext uri="{FF2B5EF4-FFF2-40B4-BE49-F238E27FC236}">
                <a16:creationId xmlns:a16="http://schemas.microsoft.com/office/drawing/2014/main" id="{8C32B2EA-31E0-0A46-3E3C-C900242C54DF}"/>
              </a:ext>
            </a:extLst>
          </p:cNvPr>
          <p:cNvSpPr/>
          <p:nvPr/>
        </p:nvSpPr>
        <p:spPr>
          <a:xfrm>
            <a:off x="2106081" y="2482174"/>
            <a:ext cx="914544" cy="401793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 dirty="0"/>
          </a:p>
        </p:txBody>
      </p:sp>
      <p:sp>
        <p:nvSpPr>
          <p:cNvPr id="30" name="object 83">
            <a:extLst>
              <a:ext uri="{FF2B5EF4-FFF2-40B4-BE49-F238E27FC236}">
                <a16:creationId xmlns:a16="http://schemas.microsoft.com/office/drawing/2014/main" id="{81026909-F3AB-BE00-80D7-FA1ABC4B2151}"/>
              </a:ext>
            </a:extLst>
          </p:cNvPr>
          <p:cNvSpPr/>
          <p:nvPr/>
        </p:nvSpPr>
        <p:spPr>
          <a:xfrm>
            <a:off x="1018106" y="2692140"/>
            <a:ext cx="1063502" cy="415237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6DFE0C5-514B-7701-A048-A3398EA02FB0}"/>
              </a:ext>
            </a:extLst>
          </p:cNvPr>
          <p:cNvGrpSpPr/>
          <p:nvPr/>
        </p:nvGrpSpPr>
        <p:grpSpPr>
          <a:xfrm>
            <a:off x="0" y="-43248"/>
            <a:ext cx="9128725" cy="5256369"/>
            <a:chOff x="-2056827" y="-633706"/>
            <a:chExt cx="9128725" cy="5256369"/>
          </a:xfrm>
        </p:grpSpPr>
        <p:sp>
          <p:nvSpPr>
            <p:cNvPr id="6" name="Прямоугольный треугольник 5">
              <a:extLst>
                <a:ext uri="{FF2B5EF4-FFF2-40B4-BE49-F238E27FC236}">
                  <a16:creationId xmlns:a16="http://schemas.microsoft.com/office/drawing/2014/main" id="{BE12CCBD-14F4-E177-1FBB-C41A5297646D}"/>
                </a:ext>
              </a:extLst>
            </p:cNvPr>
            <p:cNvSpPr/>
            <p:nvPr/>
          </p:nvSpPr>
          <p:spPr>
            <a:xfrm rot="5400000">
              <a:off x="-2056827" y="-597409"/>
              <a:ext cx="5220072" cy="5220072"/>
            </a:xfrm>
            <a:prstGeom prst="rtTriangle">
              <a:avLst/>
            </a:prstGeom>
            <a:solidFill>
              <a:srgbClr val="FFC000">
                <a:alpha val="22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  <a:reflection stA="0" endPos="65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ый треугольник 7">
              <a:extLst>
                <a:ext uri="{FF2B5EF4-FFF2-40B4-BE49-F238E27FC236}">
                  <a16:creationId xmlns:a16="http://schemas.microsoft.com/office/drawing/2014/main" id="{DA846CAF-9C7B-46EE-4C02-17E3164FCC06}"/>
                </a:ext>
              </a:extLst>
            </p:cNvPr>
            <p:cNvSpPr/>
            <p:nvPr/>
          </p:nvSpPr>
          <p:spPr>
            <a:xfrm rot="16200000">
              <a:off x="1851826" y="-633706"/>
              <a:ext cx="5220072" cy="5220072"/>
            </a:xfrm>
            <a:prstGeom prst="rtTriangl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53000"/>
                  </a:srgbClr>
                </a:gs>
                <a:gs pos="50000">
                  <a:srgbClr val="92D050">
                    <a:tint val="44500"/>
                    <a:satMod val="160000"/>
                    <a:alpha val="51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object 2"/>
          <p:cNvSpPr txBox="1"/>
          <p:nvPr/>
        </p:nvSpPr>
        <p:spPr>
          <a:xfrm>
            <a:off x="1431417" y="3480027"/>
            <a:ext cx="2354716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  <a:tabLst>
                <a:tab pos="939208" algn="l"/>
                <a:tab pos="2004279" algn="l"/>
              </a:tabLst>
            </a:pP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-4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sz="800" b="1" spc="-8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4 </a:t>
            </a:r>
            <a:r>
              <a:rPr sz="800" b="1" spc="-15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10385" y="3480027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spc="-13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02561" y="3479687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90545" y="3567520"/>
            <a:ext cx="826294" cy="5783"/>
          </a:xfrm>
          <a:custGeom>
            <a:avLst/>
            <a:gdLst/>
            <a:ahLst/>
            <a:cxnLst/>
            <a:rect l="l" t="t" r="r" b="b"/>
            <a:pathLst>
              <a:path w="1542415" h="10795">
                <a:moveTo>
                  <a:pt x="1542288" y="0"/>
                </a:moveTo>
                <a:lnTo>
                  <a:pt x="0" y="0"/>
                </a:lnTo>
                <a:lnTo>
                  <a:pt x="0" y="10667"/>
                </a:lnTo>
                <a:lnTo>
                  <a:pt x="1542288" y="10667"/>
                </a:lnTo>
                <a:lnTo>
                  <a:pt x="1542288" y="0"/>
                </a:lnTo>
                <a:close/>
              </a:path>
            </a:pathLst>
          </a:custGeom>
          <a:solidFill>
            <a:srgbClr val="A3A3A3"/>
          </a:solidFill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0669" y="2702325"/>
            <a:ext cx="860295" cy="407690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marL="6803" algn="ctr">
              <a:spcBef>
                <a:spcPts val="99"/>
              </a:spcBef>
            </a:pPr>
            <a:r>
              <a:rPr sz="800" b="1" spc="-5" dirty="0">
                <a:latin typeface="Times New Roman" panose="02020603050405020304" pitchFamily="18" charset="0"/>
                <a:cs typeface="Times New Roman" pitchFamily="18" charset="0"/>
              </a:rPr>
              <a:t>АБИТУРИЕНТ</a:t>
            </a:r>
            <a:r>
              <a:rPr lang="en-US" sz="800" b="1" spc="-5" dirty="0">
                <a:latin typeface="Times New Roman" panose="02020603050405020304" pitchFamily="18" charset="0"/>
                <a:cs typeface="Times New Roman" pitchFamily="18" charset="0"/>
              </a:rPr>
              <a:t>/</a:t>
            </a:r>
            <a:endParaRPr lang="ru-RU" sz="800" b="1" spc="-5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6803" algn="ctr">
              <a:spcBef>
                <a:spcPts val="99"/>
              </a:spcBef>
            </a:pPr>
            <a:r>
              <a:rPr lang="ru-RU" sz="800" b="1" spc="-5" dirty="0">
                <a:latin typeface="Times New Roman" panose="02020603050405020304" pitchFamily="18" charset="0"/>
                <a:cs typeface="Times New Roman" pitchFamily="18" charset="0"/>
              </a:rPr>
              <a:t>СТУДЕНТ</a:t>
            </a:r>
            <a:endParaRPr lang="ru-RU" sz="800" spc="-5" dirty="0">
              <a:latin typeface="Times New Roman" pitchFamily="18" charset="0"/>
              <a:cs typeface="Times New Roman" pitchFamily="18" charset="0"/>
            </a:endParaRPr>
          </a:p>
          <a:p>
            <a:pPr marL="6803" algn="ctr">
              <a:spcBef>
                <a:spcPts val="99"/>
              </a:spcBef>
            </a:pPr>
            <a:r>
              <a:rPr sz="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1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8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20598" y="2492049"/>
            <a:ext cx="863478" cy="382042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marL="6803" algn="ctr">
              <a:spcBef>
                <a:spcPts val="99"/>
              </a:spcBef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Электрогазосварщик</a:t>
            </a:r>
            <a:endParaRPr sz="800" b="1" dirty="0">
              <a:latin typeface="Times New Roman" pitchFamily="18" charset="0"/>
              <a:cs typeface="Times New Roman" pitchFamily="18" charset="0"/>
            </a:endParaRPr>
          </a:p>
          <a:p>
            <a:pPr marL="21431" algn="ctr">
              <a:spcBef>
                <a:spcPts val="37"/>
              </a:spcBef>
            </a:pPr>
            <a:r>
              <a:rPr sz="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8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6" dirty="0">
                <a:latin typeface="Times New Roman" panose="02020603050405020304" pitchFamily="18" charset="0"/>
                <a:cs typeface="Times New Roman" pitchFamily="18" charset="0"/>
              </a:rPr>
              <a:t>21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3" dirty="0">
                <a:latin typeface="Times New Roman" panose="02020603050405020304" pitchFamily="18" charset="0"/>
                <a:cs typeface="Times New Roman" pitchFamily="18" charset="0"/>
              </a:rPr>
              <a:t>год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52421" y="2147044"/>
            <a:ext cx="966217" cy="405857"/>
          </a:xfrm>
          <a:prstGeom prst="rect">
            <a:avLst/>
          </a:prstGeom>
        </p:spPr>
        <p:txBody>
          <a:bodyPr vert="horz" wrap="square" lIns="0" tIns="23472" rIns="0" bIns="0" rtlCol="0">
            <a:spAutoFit/>
          </a:bodyPr>
          <a:lstStyle/>
          <a:p>
            <a:pPr marR="2381" algn="ctr">
              <a:spcBef>
                <a:spcPts val="107"/>
              </a:spcBef>
            </a:pPr>
            <a:b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Техник</a:t>
            </a:r>
          </a:p>
          <a:p>
            <a:pPr marR="2381" algn="ctr">
              <a:spcBef>
                <a:spcPts val="107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21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27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301782" y="1863296"/>
            <a:ext cx="1091634" cy="253092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247303" algn="ctr"/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Старший мастер</a:t>
            </a:r>
          </a:p>
          <a:p>
            <a:pPr marL="247303" algn="ctr"/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7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3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330099" y="2040274"/>
            <a:ext cx="1014753" cy="265916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algn="ctr">
              <a:spcBef>
                <a:spcPts val="54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Мастер участка</a:t>
            </a:r>
          </a:p>
          <a:p>
            <a:pPr algn="ctr">
              <a:spcBef>
                <a:spcPts val="54"/>
              </a:spcBef>
            </a:pP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7 </a:t>
            </a:r>
            <a:r>
              <a:rPr sz="800" b="1" spc="-13" dirty="0" err="1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2070531" y="2196516"/>
            <a:ext cx="959644" cy="1492653"/>
            <a:chOff x="1731391" y="4624578"/>
            <a:chExt cx="1791335" cy="2261870"/>
          </a:xfrm>
        </p:grpSpPr>
        <p:sp>
          <p:nvSpPr>
            <p:cNvPr id="54" name="object 54"/>
            <p:cNvSpPr/>
            <p:nvPr/>
          </p:nvSpPr>
          <p:spPr>
            <a:xfrm>
              <a:off x="1776730" y="5185664"/>
              <a:ext cx="0" cy="1573530"/>
            </a:xfrm>
            <a:custGeom>
              <a:avLst/>
              <a:gdLst/>
              <a:ahLst/>
              <a:cxnLst/>
              <a:rect l="l" t="t" r="r" b="b"/>
              <a:pathLst>
                <a:path h="1573529">
                  <a:moveTo>
                    <a:pt x="0" y="0"/>
                  </a:moveTo>
                  <a:lnTo>
                    <a:pt x="0" y="1573530"/>
                  </a:lnTo>
                </a:path>
              </a:pathLst>
            </a:custGeom>
            <a:ln w="2286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55" name="object 5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31391" y="6799072"/>
              <a:ext cx="80009" cy="8712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42440" y="4998974"/>
              <a:ext cx="80010" cy="146685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3475736" y="4811268"/>
              <a:ext cx="0" cy="1866900"/>
            </a:xfrm>
            <a:custGeom>
              <a:avLst/>
              <a:gdLst/>
              <a:ahLst/>
              <a:cxnLst/>
              <a:rect l="l" t="t" r="r" b="b"/>
              <a:pathLst>
                <a:path h="1866900">
                  <a:moveTo>
                    <a:pt x="0" y="0"/>
                  </a:moveTo>
                  <a:lnTo>
                    <a:pt x="0" y="1866900"/>
                  </a:lnTo>
                </a:path>
              </a:pathLst>
            </a:custGeom>
            <a:ln w="24383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58" name="object 5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29254" y="6718046"/>
              <a:ext cx="80010" cy="16840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42208" y="4624578"/>
              <a:ext cx="80009" cy="146685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>
            <a:off x="5230460" y="3765818"/>
            <a:ext cx="1278051" cy="150032"/>
          </a:xfrm>
          <a:prstGeom prst="rect">
            <a:avLst/>
          </a:prstGeom>
          <a:noFill/>
        </p:spPr>
        <p:txBody>
          <a:bodyPr vert="horz" wrap="square" lIns="0" tIns="55109" rIns="0" bIns="0" rtlCol="0">
            <a:spAutoFit/>
          </a:bodyPr>
          <a:lstStyle/>
          <a:p>
            <a:pPr marL="411265">
              <a:lnSpc>
                <a:spcPts val="699"/>
              </a:lnSpc>
              <a:spcBef>
                <a:spcPts val="434"/>
              </a:spcBef>
            </a:pPr>
            <a:r>
              <a:rPr sz="800" b="1" spc="-5" dirty="0">
                <a:latin typeface="Times New Roman" panose="02020603050405020304" pitchFamily="18" charset="0"/>
                <a:cs typeface="Times New Roman" pitchFamily="18" charset="0"/>
              </a:rPr>
              <a:t>КОНТАКТЫ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4295979" y="1959306"/>
            <a:ext cx="45719" cy="1729728"/>
            <a:chOff x="5885561" y="4262882"/>
            <a:chExt cx="81788" cy="2623312"/>
          </a:xfrm>
        </p:grpSpPr>
        <p:pic>
          <p:nvPicPr>
            <p:cNvPr id="70" name="object 7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87339" y="4262882"/>
              <a:ext cx="80010" cy="146684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5926645" y="4449572"/>
              <a:ext cx="0" cy="1554480"/>
            </a:xfrm>
            <a:custGeom>
              <a:avLst/>
              <a:gdLst/>
              <a:ahLst/>
              <a:cxnLst/>
              <a:rect l="l" t="t" r="r" b="b"/>
              <a:pathLst>
                <a:path h="1554479">
                  <a:moveTo>
                    <a:pt x="0" y="0"/>
                  </a:moveTo>
                  <a:lnTo>
                    <a:pt x="0" y="1554327"/>
                  </a:lnTo>
                </a:path>
              </a:pathLst>
            </a:custGeom>
            <a:ln w="1460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5925693" y="6231128"/>
              <a:ext cx="0" cy="525780"/>
            </a:xfrm>
            <a:custGeom>
              <a:avLst/>
              <a:gdLst/>
              <a:ahLst/>
              <a:cxnLst/>
              <a:rect l="l" t="t" r="r" b="b"/>
              <a:pathLst>
                <a:path h="525779">
                  <a:moveTo>
                    <a:pt x="0" y="0"/>
                  </a:moveTo>
                  <a:lnTo>
                    <a:pt x="0" y="525399"/>
                  </a:lnTo>
                </a:path>
              </a:pathLst>
            </a:custGeom>
            <a:ln w="1371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73" name="object 7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85561" y="6796532"/>
              <a:ext cx="80010" cy="89662"/>
            </a:xfrm>
            <a:prstGeom prst="rect">
              <a:avLst/>
            </a:prstGeom>
          </p:spPr>
        </p:pic>
      </p:grpSp>
      <p:pic>
        <p:nvPicPr>
          <p:cNvPr id="96" name="object 9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018678" y="2567463"/>
            <a:ext cx="42863" cy="48101"/>
          </a:xfrm>
          <a:prstGeom prst="rect">
            <a:avLst/>
          </a:prstGeom>
        </p:spPr>
      </p:pic>
      <p:grpSp>
        <p:nvGrpSpPr>
          <p:cNvPr id="102" name="object 102"/>
          <p:cNvGrpSpPr/>
          <p:nvPr/>
        </p:nvGrpSpPr>
        <p:grpSpPr>
          <a:xfrm>
            <a:off x="5382739" y="1675450"/>
            <a:ext cx="1191781" cy="2000274"/>
            <a:chOff x="7964805" y="3884930"/>
            <a:chExt cx="2224658" cy="2997199"/>
          </a:xfrm>
        </p:grpSpPr>
        <p:sp>
          <p:nvSpPr>
            <p:cNvPr id="105" name="object 105"/>
            <p:cNvSpPr/>
            <p:nvPr/>
          </p:nvSpPr>
          <p:spPr>
            <a:xfrm>
              <a:off x="7964805" y="3923029"/>
              <a:ext cx="63500" cy="2959100"/>
            </a:xfrm>
            <a:custGeom>
              <a:avLst/>
              <a:gdLst/>
              <a:ahLst/>
              <a:cxnLst/>
              <a:rect l="l" t="t" r="r" b="b"/>
              <a:pathLst>
                <a:path w="63500" h="2959100">
                  <a:moveTo>
                    <a:pt x="36195" y="2692019"/>
                  </a:moveTo>
                  <a:lnTo>
                    <a:pt x="25908" y="2692019"/>
                  </a:lnTo>
                  <a:lnTo>
                    <a:pt x="25781" y="2812415"/>
                  </a:lnTo>
                  <a:lnTo>
                    <a:pt x="36068" y="2812415"/>
                  </a:lnTo>
                  <a:lnTo>
                    <a:pt x="36195" y="2692019"/>
                  </a:lnTo>
                  <a:close/>
                </a:path>
                <a:path w="63500" h="2959100">
                  <a:moveTo>
                    <a:pt x="36322" y="2526665"/>
                  </a:moveTo>
                  <a:lnTo>
                    <a:pt x="26035" y="2526665"/>
                  </a:lnTo>
                  <a:lnTo>
                    <a:pt x="25908" y="2646934"/>
                  </a:lnTo>
                  <a:lnTo>
                    <a:pt x="36195" y="2646934"/>
                  </a:lnTo>
                  <a:lnTo>
                    <a:pt x="36322" y="2526665"/>
                  </a:lnTo>
                  <a:close/>
                </a:path>
                <a:path w="63500" h="2959100">
                  <a:moveTo>
                    <a:pt x="36322" y="2361184"/>
                  </a:moveTo>
                  <a:lnTo>
                    <a:pt x="26035" y="2361184"/>
                  </a:lnTo>
                  <a:lnTo>
                    <a:pt x="26035" y="2481580"/>
                  </a:lnTo>
                  <a:lnTo>
                    <a:pt x="36322" y="2481580"/>
                  </a:lnTo>
                  <a:lnTo>
                    <a:pt x="36322" y="2361184"/>
                  </a:lnTo>
                  <a:close/>
                </a:path>
                <a:path w="63500" h="2959100">
                  <a:moveTo>
                    <a:pt x="36322" y="2195792"/>
                  </a:moveTo>
                  <a:lnTo>
                    <a:pt x="26035" y="2195792"/>
                  </a:lnTo>
                  <a:lnTo>
                    <a:pt x="26035" y="2316099"/>
                  </a:lnTo>
                  <a:lnTo>
                    <a:pt x="36322" y="2316099"/>
                  </a:lnTo>
                  <a:lnTo>
                    <a:pt x="36322" y="2195792"/>
                  </a:lnTo>
                  <a:close/>
                </a:path>
                <a:path w="63500" h="2959100">
                  <a:moveTo>
                    <a:pt x="36449" y="2030310"/>
                  </a:moveTo>
                  <a:lnTo>
                    <a:pt x="26162" y="2030310"/>
                  </a:lnTo>
                  <a:lnTo>
                    <a:pt x="26162" y="2150618"/>
                  </a:lnTo>
                  <a:lnTo>
                    <a:pt x="36449" y="2150618"/>
                  </a:lnTo>
                  <a:lnTo>
                    <a:pt x="36449" y="2030310"/>
                  </a:lnTo>
                  <a:close/>
                </a:path>
                <a:path w="63500" h="2959100">
                  <a:moveTo>
                    <a:pt x="36576" y="1864868"/>
                  </a:moveTo>
                  <a:lnTo>
                    <a:pt x="26289" y="1864868"/>
                  </a:lnTo>
                  <a:lnTo>
                    <a:pt x="26162" y="1985264"/>
                  </a:lnTo>
                  <a:lnTo>
                    <a:pt x="36449" y="1985264"/>
                  </a:lnTo>
                  <a:lnTo>
                    <a:pt x="36576" y="1864868"/>
                  </a:lnTo>
                  <a:close/>
                </a:path>
                <a:path w="63500" h="2959100">
                  <a:moveTo>
                    <a:pt x="36703" y="1699514"/>
                  </a:moveTo>
                  <a:lnTo>
                    <a:pt x="26416" y="1699514"/>
                  </a:lnTo>
                  <a:lnTo>
                    <a:pt x="26289" y="1819783"/>
                  </a:lnTo>
                  <a:lnTo>
                    <a:pt x="36576" y="1819783"/>
                  </a:lnTo>
                  <a:lnTo>
                    <a:pt x="36703" y="1699514"/>
                  </a:lnTo>
                  <a:close/>
                </a:path>
                <a:path w="63500" h="2959100">
                  <a:moveTo>
                    <a:pt x="36830" y="1534033"/>
                  </a:moveTo>
                  <a:lnTo>
                    <a:pt x="26543" y="1534033"/>
                  </a:lnTo>
                  <a:lnTo>
                    <a:pt x="26416" y="1654302"/>
                  </a:lnTo>
                  <a:lnTo>
                    <a:pt x="36703" y="1654302"/>
                  </a:lnTo>
                  <a:lnTo>
                    <a:pt x="36830" y="1534033"/>
                  </a:lnTo>
                  <a:close/>
                </a:path>
                <a:path w="63500" h="2959100">
                  <a:moveTo>
                    <a:pt x="36830" y="1368640"/>
                  </a:moveTo>
                  <a:lnTo>
                    <a:pt x="26543" y="1368640"/>
                  </a:lnTo>
                  <a:lnTo>
                    <a:pt x="26543" y="1488948"/>
                  </a:lnTo>
                  <a:lnTo>
                    <a:pt x="36830" y="1488948"/>
                  </a:lnTo>
                  <a:lnTo>
                    <a:pt x="36830" y="1368640"/>
                  </a:lnTo>
                  <a:close/>
                </a:path>
                <a:path w="63500" h="2959100">
                  <a:moveTo>
                    <a:pt x="36830" y="1203159"/>
                  </a:moveTo>
                  <a:lnTo>
                    <a:pt x="26543" y="1203159"/>
                  </a:lnTo>
                  <a:lnTo>
                    <a:pt x="26543" y="1323467"/>
                  </a:lnTo>
                  <a:lnTo>
                    <a:pt x="36830" y="1323467"/>
                  </a:lnTo>
                  <a:lnTo>
                    <a:pt x="36830" y="1203159"/>
                  </a:lnTo>
                  <a:close/>
                </a:path>
                <a:path w="63500" h="2959100">
                  <a:moveTo>
                    <a:pt x="36957" y="1037717"/>
                  </a:moveTo>
                  <a:lnTo>
                    <a:pt x="26670" y="1037717"/>
                  </a:lnTo>
                  <a:lnTo>
                    <a:pt x="26543" y="1158113"/>
                  </a:lnTo>
                  <a:lnTo>
                    <a:pt x="36957" y="1158113"/>
                  </a:lnTo>
                  <a:lnTo>
                    <a:pt x="36957" y="1037717"/>
                  </a:lnTo>
                  <a:close/>
                </a:path>
                <a:path w="63500" h="2959100">
                  <a:moveTo>
                    <a:pt x="37084" y="872363"/>
                  </a:moveTo>
                  <a:lnTo>
                    <a:pt x="26797" y="872363"/>
                  </a:lnTo>
                  <a:lnTo>
                    <a:pt x="26670" y="992632"/>
                  </a:lnTo>
                  <a:lnTo>
                    <a:pt x="36957" y="992632"/>
                  </a:lnTo>
                  <a:lnTo>
                    <a:pt x="37084" y="872363"/>
                  </a:lnTo>
                  <a:close/>
                </a:path>
                <a:path w="63500" h="2959100">
                  <a:moveTo>
                    <a:pt x="37211" y="706882"/>
                  </a:moveTo>
                  <a:lnTo>
                    <a:pt x="26924" y="706882"/>
                  </a:lnTo>
                  <a:lnTo>
                    <a:pt x="26797" y="827151"/>
                  </a:lnTo>
                  <a:lnTo>
                    <a:pt x="37084" y="827151"/>
                  </a:lnTo>
                  <a:lnTo>
                    <a:pt x="37211" y="706882"/>
                  </a:lnTo>
                  <a:close/>
                </a:path>
                <a:path w="63500" h="2959100">
                  <a:moveTo>
                    <a:pt x="37211" y="541489"/>
                  </a:moveTo>
                  <a:lnTo>
                    <a:pt x="26924" y="541489"/>
                  </a:lnTo>
                  <a:lnTo>
                    <a:pt x="26924" y="661797"/>
                  </a:lnTo>
                  <a:lnTo>
                    <a:pt x="37211" y="661797"/>
                  </a:lnTo>
                  <a:lnTo>
                    <a:pt x="37211" y="541489"/>
                  </a:lnTo>
                  <a:close/>
                </a:path>
                <a:path w="63500" h="2959100">
                  <a:moveTo>
                    <a:pt x="37338" y="376008"/>
                  </a:moveTo>
                  <a:lnTo>
                    <a:pt x="27051" y="376008"/>
                  </a:lnTo>
                  <a:lnTo>
                    <a:pt x="27051" y="496316"/>
                  </a:lnTo>
                  <a:lnTo>
                    <a:pt x="37338" y="496316"/>
                  </a:lnTo>
                  <a:lnTo>
                    <a:pt x="37338" y="376008"/>
                  </a:lnTo>
                  <a:close/>
                </a:path>
                <a:path w="63500" h="2959100">
                  <a:moveTo>
                    <a:pt x="37465" y="210566"/>
                  </a:moveTo>
                  <a:lnTo>
                    <a:pt x="27178" y="210566"/>
                  </a:lnTo>
                  <a:lnTo>
                    <a:pt x="27051" y="330835"/>
                  </a:lnTo>
                  <a:lnTo>
                    <a:pt x="37338" y="330835"/>
                  </a:lnTo>
                  <a:lnTo>
                    <a:pt x="37465" y="210566"/>
                  </a:lnTo>
                  <a:close/>
                </a:path>
                <a:path w="63500" h="2959100">
                  <a:moveTo>
                    <a:pt x="61849" y="2913507"/>
                  </a:moveTo>
                  <a:lnTo>
                    <a:pt x="59436" y="2895854"/>
                  </a:lnTo>
                  <a:lnTo>
                    <a:pt x="52705" y="2881503"/>
                  </a:lnTo>
                  <a:lnTo>
                    <a:pt x="42926" y="2871851"/>
                  </a:lnTo>
                  <a:lnTo>
                    <a:pt x="36068" y="2869819"/>
                  </a:lnTo>
                  <a:lnTo>
                    <a:pt x="36068" y="2868295"/>
                  </a:lnTo>
                  <a:lnTo>
                    <a:pt x="36068" y="2857500"/>
                  </a:lnTo>
                  <a:lnTo>
                    <a:pt x="25781" y="2857500"/>
                  </a:lnTo>
                  <a:lnTo>
                    <a:pt x="25781" y="2869819"/>
                  </a:lnTo>
                  <a:lnTo>
                    <a:pt x="18923" y="2871851"/>
                  </a:lnTo>
                  <a:lnTo>
                    <a:pt x="9144" y="2881503"/>
                  </a:lnTo>
                  <a:lnTo>
                    <a:pt x="2540" y="2895854"/>
                  </a:lnTo>
                  <a:lnTo>
                    <a:pt x="0" y="2913253"/>
                  </a:lnTo>
                  <a:lnTo>
                    <a:pt x="2540" y="2930906"/>
                  </a:lnTo>
                  <a:lnTo>
                    <a:pt x="9144" y="2945257"/>
                  </a:lnTo>
                  <a:lnTo>
                    <a:pt x="18923" y="2955036"/>
                  </a:lnTo>
                  <a:lnTo>
                    <a:pt x="30988" y="2958592"/>
                  </a:lnTo>
                  <a:lnTo>
                    <a:pt x="42926" y="2955036"/>
                  </a:lnTo>
                  <a:lnTo>
                    <a:pt x="52705" y="2945384"/>
                  </a:lnTo>
                  <a:lnTo>
                    <a:pt x="59309" y="2931033"/>
                  </a:lnTo>
                  <a:lnTo>
                    <a:pt x="61849" y="2913507"/>
                  </a:lnTo>
                  <a:close/>
                </a:path>
                <a:path w="63500" h="2959100">
                  <a:moveTo>
                    <a:pt x="63246" y="45212"/>
                  </a:moveTo>
                  <a:lnTo>
                    <a:pt x="60833" y="27686"/>
                  </a:lnTo>
                  <a:lnTo>
                    <a:pt x="54229" y="13335"/>
                  </a:lnTo>
                  <a:lnTo>
                    <a:pt x="44450" y="3556"/>
                  </a:lnTo>
                  <a:lnTo>
                    <a:pt x="32385" y="0"/>
                  </a:lnTo>
                  <a:lnTo>
                    <a:pt x="20320" y="3556"/>
                  </a:lnTo>
                  <a:lnTo>
                    <a:pt x="10541" y="13208"/>
                  </a:lnTo>
                  <a:lnTo>
                    <a:pt x="3937" y="27559"/>
                  </a:lnTo>
                  <a:lnTo>
                    <a:pt x="1524" y="45212"/>
                  </a:lnTo>
                  <a:lnTo>
                    <a:pt x="3937" y="62611"/>
                  </a:lnTo>
                  <a:lnTo>
                    <a:pt x="10541" y="76962"/>
                  </a:lnTo>
                  <a:lnTo>
                    <a:pt x="20320" y="86741"/>
                  </a:lnTo>
                  <a:lnTo>
                    <a:pt x="27178" y="88773"/>
                  </a:lnTo>
                  <a:lnTo>
                    <a:pt x="27178" y="45212"/>
                  </a:lnTo>
                  <a:lnTo>
                    <a:pt x="27305" y="88773"/>
                  </a:lnTo>
                  <a:lnTo>
                    <a:pt x="32385" y="90297"/>
                  </a:lnTo>
                  <a:lnTo>
                    <a:pt x="27178" y="88773"/>
                  </a:lnTo>
                  <a:lnTo>
                    <a:pt x="27178" y="165481"/>
                  </a:lnTo>
                  <a:lnTo>
                    <a:pt x="37465" y="165481"/>
                  </a:lnTo>
                  <a:lnTo>
                    <a:pt x="37465" y="90297"/>
                  </a:lnTo>
                  <a:lnTo>
                    <a:pt x="37465" y="88773"/>
                  </a:lnTo>
                  <a:lnTo>
                    <a:pt x="44323" y="86741"/>
                  </a:lnTo>
                  <a:lnTo>
                    <a:pt x="54229" y="77089"/>
                  </a:lnTo>
                  <a:lnTo>
                    <a:pt x="60833" y="62738"/>
                  </a:lnTo>
                  <a:lnTo>
                    <a:pt x="63246" y="452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06" name="object 10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099166" y="3884930"/>
              <a:ext cx="90297" cy="167640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10143236" y="4098290"/>
              <a:ext cx="0" cy="2635250"/>
            </a:xfrm>
            <a:custGeom>
              <a:avLst/>
              <a:gdLst/>
              <a:ahLst/>
              <a:cxnLst/>
              <a:rect l="l" t="t" r="r" b="b"/>
              <a:pathLst>
                <a:path h="2635250">
                  <a:moveTo>
                    <a:pt x="0" y="0"/>
                  </a:moveTo>
                  <a:lnTo>
                    <a:pt x="0" y="2635250"/>
                  </a:lnTo>
                </a:path>
              </a:pathLst>
            </a:custGeom>
            <a:ln w="17018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08" name="object 10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097007" y="6779259"/>
              <a:ext cx="90424" cy="102362"/>
            </a:xfrm>
            <a:prstGeom prst="rect">
              <a:avLst/>
            </a:prstGeom>
          </p:spPr>
        </p:pic>
      </p:grpSp>
      <p:pic>
        <p:nvPicPr>
          <p:cNvPr id="11" name="Picture 2" descr="государственное бюджетное образовательное учреждение среднего профессионального образования калининградской области технологический колледж">
            <a:extLst>
              <a:ext uri="{FF2B5EF4-FFF2-40B4-BE49-F238E27FC236}">
                <a16:creationId xmlns:a16="http://schemas.microsoft.com/office/drawing/2014/main" id="{60502AF0-7C97-F494-C9F8-0ECE1CA4C1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lum contrast="10000"/>
          </a:blip>
          <a:srcRect r="74073"/>
          <a:stretch/>
        </p:blipFill>
        <p:spPr bwMode="auto">
          <a:xfrm>
            <a:off x="106227" y="140329"/>
            <a:ext cx="1725282" cy="920167"/>
          </a:xfrm>
          <a:prstGeom prst="rect">
            <a:avLst/>
          </a:prstGeom>
          <a:noFill/>
        </p:spPr>
      </p:pic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47BE57F3-8F24-D78D-A48B-3843AA32B0A0}"/>
              </a:ext>
            </a:extLst>
          </p:cNvPr>
          <p:cNvSpPr/>
          <p:nvPr/>
        </p:nvSpPr>
        <p:spPr>
          <a:xfrm>
            <a:off x="5247147" y="4055321"/>
            <a:ext cx="3828593" cy="955211"/>
          </a:xfrm>
          <a:prstGeom prst="roundRect">
            <a:avLst/>
          </a:prstGeom>
          <a:solidFill>
            <a:srgbClr val="92D050">
              <a:alpha val="23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esif.ru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Калининградская генерирующая компания. </a:t>
            </a:r>
          </a:p>
          <a:p>
            <a:pPr algn="r"/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Подразделение «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Гусевский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ТЭЦ»</a:t>
            </a: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8"/>
              </a:rPr>
              <a:t>https://shipyard-yantar.ru/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АО Прибалтийский судостроительный завод «ЯНТАРЬ»</a:t>
            </a:r>
          </a:p>
        </p:txBody>
      </p:sp>
      <p:pic>
        <p:nvPicPr>
          <p:cNvPr id="45" name="Picture 2" descr="Picture background">
            <a:extLst>
              <a:ext uri="{FF2B5EF4-FFF2-40B4-BE49-F238E27FC236}">
                <a16:creationId xmlns:a16="http://schemas.microsoft.com/office/drawing/2014/main" id="{D8F8ECCE-E58D-E28F-F8CB-63D5C5E038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4" r="19711"/>
          <a:stretch/>
        </p:blipFill>
        <p:spPr bwMode="auto">
          <a:xfrm>
            <a:off x="7294232" y="79253"/>
            <a:ext cx="852922" cy="82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E5DF58A-87DE-4753-AA26-02357554676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565884" y="2102878"/>
            <a:ext cx="2198725" cy="1466550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5D381254-02C8-2E5F-CAD2-A655465E4C4D}"/>
              </a:ext>
            </a:extLst>
          </p:cNvPr>
          <p:cNvSpPr txBox="1"/>
          <p:nvPr/>
        </p:nvSpPr>
        <p:spPr>
          <a:xfrm>
            <a:off x="6807493" y="1731390"/>
            <a:ext cx="1549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Начальник производства</a:t>
            </a:r>
          </a:p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32 - …. года</a:t>
            </a:r>
          </a:p>
        </p:txBody>
      </p:sp>
      <p:sp>
        <p:nvSpPr>
          <p:cNvPr id="60" name="object 83">
            <a:extLst>
              <a:ext uri="{FF2B5EF4-FFF2-40B4-BE49-F238E27FC236}">
                <a16:creationId xmlns:a16="http://schemas.microsoft.com/office/drawing/2014/main" id="{3C7F6300-197C-400B-AF51-0F58019F9A86}"/>
              </a:ext>
            </a:extLst>
          </p:cNvPr>
          <p:cNvSpPr/>
          <p:nvPr/>
        </p:nvSpPr>
        <p:spPr>
          <a:xfrm>
            <a:off x="3028714" y="3728663"/>
            <a:ext cx="1163824" cy="247689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61" name="object 77">
            <a:extLst>
              <a:ext uri="{FF2B5EF4-FFF2-40B4-BE49-F238E27FC236}">
                <a16:creationId xmlns:a16="http://schemas.microsoft.com/office/drawing/2014/main" id="{6E562F2A-C357-4370-8216-4F013ED30397}"/>
              </a:ext>
            </a:extLst>
          </p:cNvPr>
          <p:cNvSpPr txBox="1"/>
          <p:nvPr/>
        </p:nvSpPr>
        <p:spPr>
          <a:xfrm>
            <a:off x="3173014" y="3728954"/>
            <a:ext cx="1123959" cy="254671"/>
          </a:xfrm>
          <a:prstGeom prst="rect">
            <a:avLst/>
          </a:prstGeom>
        </p:spPr>
        <p:txBody>
          <a:bodyPr vert="horz" wrap="square" lIns="0" tIns="6463" rIns="0" bIns="0" rtlCol="0">
            <a:spAutoFit/>
          </a:bodyPr>
          <a:lstStyle/>
          <a:p>
            <a:pPr marL="6803" marR="2721" indent="39800">
              <a:lnSpc>
                <a:spcPct val="104299"/>
              </a:lnSpc>
              <a:spcBef>
                <a:spcPts val="51"/>
              </a:spcBef>
            </a:pPr>
            <a:r>
              <a:rPr sz="800" b="1" spc="-5" dirty="0">
                <a:latin typeface="Times New Roman" panose="02020603050405020304" pitchFamily="18" charset="0"/>
                <a:cs typeface="Times New Roman" pitchFamily="18" charset="0"/>
              </a:rPr>
              <a:t>ПОВЫШЕНИЕ КВАЛИФИКАЦИИ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3" name="object 20">
            <a:extLst>
              <a:ext uri="{FF2B5EF4-FFF2-40B4-BE49-F238E27FC236}">
                <a16:creationId xmlns:a16="http://schemas.microsoft.com/office/drawing/2014/main" id="{1BE2DB3F-A816-48C6-94B4-AB89A20514CE}"/>
              </a:ext>
            </a:extLst>
          </p:cNvPr>
          <p:cNvSpPr txBox="1"/>
          <p:nvPr/>
        </p:nvSpPr>
        <p:spPr>
          <a:xfrm>
            <a:off x="3051645" y="2706514"/>
            <a:ext cx="1213814" cy="744847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Умение составления чертежей и схем сварочных конструкций</a:t>
            </a:r>
          </a:p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Соблюдение ТБ</a:t>
            </a:r>
          </a:p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Умение формировать сварной шов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5" name="object 20">
            <a:extLst>
              <a:ext uri="{FF2B5EF4-FFF2-40B4-BE49-F238E27FC236}">
                <a16:creationId xmlns:a16="http://schemas.microsoft.com/office/drawing/2014/main" id="{8AE153AD-9CED-491C-B862-98AA431F3C94}"/>
              </a:ext>
            </a:extLst>
          </p:cNvPr>
          <p:cNvSpPr txBox="1"/>
          <p:nvPr/>
        </p:nvSpPr>
        <p:spPr>
          <a:xfrm>
            <a:off x="4337563" y="2386922"/>
            <a:ext cx="1060895" cy="991068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dirty="0">
                <a:latin typeface="Times New Roman" panose="02020603050405020304" pitchFamily="18" charset="0"/>
                <a:cs typeface="Times New Roman" pitchFamily="18" charset="0"/>
              </a:rPr>
              <a:t>Организация материально-технического обеспечения производственной бригады</a:t>
            </a:r>
          </a:p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dirty="0">
                <a:latin typeface="Times New Roman" panose="02020603050405020304" pitchFamily="18" charset="0"/>
                <a:cs typeface="Times New Roman" pitchFamily="18" charset="0"/>
              </a:rPr>
              <a:t>Оформление документации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6" name="object 20">
            <a:extLst>
              <a:ext uri="{FF2B5EF4-FFF2-40B4-BE49-F238E27FC236}">
                <a16:creationId xmlns:a16="http://schemas.microsoft.com/office/drawing/2014/main" id="{0CFFD185-C5FF-405B-A9C4-B251EC322F00}"/>
              </a:ext>
            </a:extLst>
          </p:cNvPr>
          <p:cNvSpPr txBox="1"/>
          <p:nvPr/>
        </p:nvSpPr>
        <p:spPr>
          <a:xfrm>
            <a:off x="5432349" y="2236565"/>
            <a:ext cx="1060895" cy="991068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dirty="0">
                <a:latin typeface="Times New Roman" panose="02020603050405020304" pitchFamily="18" charset="0"/>
                <a:cs typeface="Times New Roman" pitchFamily="18" charset="0"/>
              </a:rPr>
              <a:t>Контроль над деятельностью группы производственных бригад</a:t>
            </a:r>
          </a:p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dirty="0">
                <a:latin typeface="Times New Roman" panose="02020603050405020304" pitchFamily="18" charset="0"/>
                <a:cs typeface="Times New Roman" pitchFamily="18" charset="0"/>
              </a:rPr>
              <a:t>Оперативное распределение работ и координация действий мастеров и рабочих</a:t>
            </a:r>
          </a:p>
        </p:txBody>
      </p:sp>
    </p:spTree>
    <p:extLst>
      <p:ext uri="{BB962C8B-B14F-4D97-AF65-F5344CB8AC3E}">
        <p14:creationId xmlns:p14="http://schemas.microsoft.com/office/powerpoint/2010/main" val="968588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AADB6931-B011-84EF-04DA-1571E7FBF6BF}"/>
              </a:ext>
            </a:extLst>
          </p:cNvPr>
          <p:cNvSpPr/>
          <p:nvPr/>
        </p:nvSpPr>
        <p:spPr>
          <a:xfrm>
            <a:off x="831373" y="4304238"/>
            <a:ext cx="3569788" cy="4907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Спортстайл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плюс»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https://www.rusprofile.ru/id/2864701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ЗАО «Балтийская линия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http://www.baltikline.ru/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grpSp>
        <p:nvGrpSpPr>
          <p:cNvPr id="13" name="object 37">
            <a:extLst>
              <a:ext uri="{FF2B5EF4-FFF2-40B4-BE49-F238E27FC236}">
                <a16:creationId xmlns:a16="http://schemas.microsoft.com/office/drawing/2014/main" id="{62A2BABB-9830-EDA9-9052-F19E91DC6A84}"/>
              </a:ext>
            </a:extLst>
          </p:cNvPr>
          <p:cNvGrpSpPr/>
          <p:nvPr/>
        </p:nvGrpSpPr>
        <p:grpSpPr>
          <a:xfrm>
            <a:off x="1176653" y="3704976"/>
            <a:ext cx="4251047" cy="37352"/>
            <a:chOff x="70410" y="6816851"/>
            <a:chExt cx="7935289" cy="69723"/>
          </a:xfrm>
        </p:grpSpPr>
        <p:pic>
          <p:nvPicPr>
            <p:cNvPr id="14" name="object 38">
              <a:extLst>
                <a:ext uri="{FF2B5EF4-FFF2-40B4-BE49-F238E27FC236}">
                  <a16:creationId xmlns:a16="http://schemas.microsoft.com/office/drawing/2014/main" id="{9E3B602D-5459-B3BF-FE3F-02C248E7F1E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410" y="6816903"/>
              <a:ext cx="1701038" cy="57605"/>
            </a:xfrm>
            <a:prstGeom prst="rect">
              <a:avLst/>
            </a:prstGeom>
          </p:spPr>
        </p:pic>
        <p:sp>
          <p:nvSpPr>
            <p:cNvPr id="16" name="object 39">
              <a:extLst>
                <a:ext uri="{FF2B5EF4-FFF2-40B4-BE49-F238E27FC236}">
                  <a16:creationId xmlns:a16="http://schemas.microsoft.com/office/drawing/2014/main" id="{4E504F8F-2B65-1E4C-F9B2-63BC3E66A677}"/>
                </a:ext>
              </a:extLst>
            </p:cNvPr>
            <p:cNvSpPr/>
            <p:nvPr/>
          </p:nvSpPr>
          <p:spPr>
            <a:xfrm>
              <a:off x="7041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63" y="17653"/>
                  </a:lnTo>
                  <a:lnTo>
                    <a:pt x="8435" y="8509"/>
                  </a:lnTo>
                  <a:lnTo>
                    <a:pt x="17592" y="2286"/>
                  </a:lnTo>
                  <a:lnTo>
                    <a:pt x="28803" y="0"/>
                  </a:lnTo>
                  <a:lnTo>
                    <a:pt x="1672156" y="0"/>
                  </a:lnTo>
                  <a:lnTo>
                    <a:pt x="1683459" y="2286"/>
                  </a:lnTo>
                  <a:lnTo>
                    <a:pt x="1692603" y="8509"/>
                  </a:lnTo>
                  <a:lnTo>
                    <a:pt x="1698699" y="17653"/>
                  </a:lnTo>
                  <a:lnTo>
                    <a:pt x="1700985" y="28829"/>
                  </a:lnTo>
                  <a:lnTo>
                    <a:pt x="1698699" y="40005"/>
                  </a:lnTo>
                  <a:lnTo>
                    <a:pt x="1692603" y="49149"/>
                  </a:lnTo>
                  <a:lnTo>
                    <a:pt x="1683459" y="55372"/>
                  </a:lnTo>
                  <a:lnTo>
                    <a:pt x="1672156" y="57658"/>
                  </a:lnTo>
                  <a:lnTo>
                    <a:pt x="28803" y="57658"/>
                  </a:lnTo>
                  <a:lnTo>
                    <a:pt x="17592" y="55372"/>
                  </a:lnTo>
                  <a:lnTo>
                    <a:pt x="8435" y="49149"/>
                  </a:lnTo>
                  <a:lnTo>
                    <a:pt x="2263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6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17" name="object 40">
              <a:extLst>
                <a:ext uri="{FF2B5EF4-FFF2-40B4-BE49-F238E27FC236}">
                  <a16:creationId xmlns:a16="http://schemas.microsoft.com/office/drawing/2014/main" id="{28B41FB9-B322-CC2E-3E6B-260DA9F4D8CD}"/>
                </a:ext>
              </a:extLst>
            </p:cNvPr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1672208" y="0"/>
                  </a:moveTo>
                  <a:lnTo>
                    <a:pt x="28829" y="0"/>
                  </a:lnTo>
                  <a:lnTo>
                    <a:pt x="17653" y="2286"/>
                  </a:lnTo>
                  <a:lnTo>
                    <a:pt x="8509" y="8509"/>
                  </a:lnTo>
                  <a:lnTo>
                    <a:pt x="2286" y="17653"/>
                  </a:lnTo>
                  <a:lnTo>
                    <a:pt x="0" y="28829"/>
                  </a:lnTo>
                  <a:lnTo>
                    <a:pt x="2286" y="40005"/>
                  </a:lnTo>
                  <a:lnTo>
                    <a:pt x="8509" y="49149"/>
                  </a:lnTo>
                  <a:lnTo>
                    <a:pt x="17653" y="55372"/>
                  </a:lnTo>
                  <a:lnTo>
                    <a:pt x="28829" y="57658"/>
                  </a:lnTo>
                  <a:lnTo>
                    <a:pt x="1672208" y="57658"/>
                  </a:lnTo>
                  <a:lnTo>
                    <a:pt x="1683384" y="55372"/>
                  </a:lnTo>
                  <a:lnTo>
                    <a:pt x="1692529" y="49149"/>
                  </a:lnTo>
                  <a:lnTo>
                    <a:pt x="1698752" y="40005"/>
                  </a:lnTo>
                  <a:lnTo>
                    <a:pt x="1701038" y="28829"/>
                  </a:lnTo>
                  <a:lnTo>
                    <a:pt x="1698752" y="17653"/>
                  </a:lnTo>
                  <a:lnTo>
                    <a:pt x="1692529" y="8509"/>
                  </a:lnTo>
                  <a:lnTo>
                    <a:pt x="1683384" y="2286"/>
                  </a:lnTo>
                  <a:lnTo>
                    <a:pt x="1672208" y="0"/>
                  </a:lnTo>
                  <a:close/>
                </a:path>
              </a:pathLst>
            </a:custGeom>
            <a:solidFill>
              <a:srgbClr val="6E2E9F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18" name="object 41">
              <a:extLst>
                <a:ext uri="{FF2B5EF4-FFF2-40B4-BE49-F238E27FC236}">
                  <a16:creationId xmlns:a16="http://schemas.microsoft.com/office/drawing/2014/main" id="{870EDB8A-4C24-78AC-1281-AE0B3E21028A}"/>
                </a:ext>
              </a:extLst>
            </p:cNvPr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86" y="17653"/>
                  </a:lnTo>
                  <a:lnTo>
                    <a:pt x="8509" y="8509"/>
                  </a:lnTo>
                  <a:lnTo>
                    <a:pt x="17653" y="2286"/>
                  </a:lnTo>
                  <a:lnTo>
                    <a:pt x="28829" y="0"/>
                  </a:lnTo>
                  <a:lnTo>
                    <a:pt x="1672208" y="0"/>
                  </a:lnTo>
                  <a:lnTo>
                    <a:pt x="1683384" y="2286"/>
                  </a:lnTo>
                  <a:lnTo>
                    <a:pt x="1692529" y="8509"/>
                  </a:lnTo>
                  <a:lnTo>
                    <a:pt x="1698752" y="17653"/>
                  </a:lnTo>
                  <a:lnTo>
                    <a:pt x="1701038" y="28829"/>
                  </a:lnTo>
                  <a:lnTo>
                    <a:pt x="1698752" y="40005"/>
                  </a:lnTo>
                  <a:lnTo>
                    <a:pt x="1692529" y="49149"/>
                  </a:lnTo>
                  <a:lnTo>
                    <a:pt x="1683384" y="55372"/>
                  </a:lnTo>
                  <a:lnTo>
                    <a:pt x="1672208" y="57658"/>
                  </a:lnTo>
                  <a:lnTo>
                    <a:pt x="28829" y="57658"/>
                  </a:lnTo>
                  <a:lnTo>
                    <a:pt x="17653" y="55372"/>
                  </a:lnTo>
                  <a:lnTo>
                    <a:pt x="8509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rgbClr val="FFC000"/>
            </a:solidFill>
            <a:ln w="6096">
              <a:solidFill>
                <a:srgbClr val="6E2E9F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9" name="object 42">
              <a:extLst>
                <a:ext uri="{FF2B5EF4-FFF2-40B4-BE49-F238E27FC236}">
                  <a16:creationId xmlns:a16="http://schemas.microsoft.com/office/drawing/2014/main" id="{B7837A97-72C4-C78E-24C1-3BB3DA269C7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69258" y="6816903"/>
              <a:ext cx="2456307" cy="57605"/>
            </a:xfrm>
            <a:prstGeom prst="rect">
              <a:avLst/>
            </a:prstGeom>
          </p:spPr>
        </p:pic>
        <p:sp>
          <p:nvSpPr>
            <p:cNvPr id="22" name="object 43">
              <a:extLst>
                <a:ext uri="{FF2B5EF4-FFF2-40B4-BE49-F238E27FC236}">
                  <a16:creationId xmlns:a16="http://schemas.microsoft.com/office/drawing/2014/main" id="{538F6441-2817-CB13-3706-6958EE293141}"/>
                </a:ext>
              </a:extLst>
            </p:cNvPr>
            <p:cNvSpPr/>
            <p:nvPr/>
          </p:nvSpPr>
          <p:spPr>
            <a:xfrm>
              <a:off x="3469258" y="6816851"/>
              <a:ext cx="2456815" cy="57785"/>
            </a:xfrm>
            <a:custGeom>
              <a:avLst/>
              <a:gdLst/>
              <a:ahLst/>
              <a:cxnLst/>
              <a:rect l="l" t="t" r="r" b="b"/>
              <a:pathLst>
                <a:path w="2456815" h="57784">
                  <a:moveTo>
                    <a:pt x="0" y="28829"/>
                  </a:moveTo>
                  <a:lnTo>
                    <a:pt x="2286" y="17653"/>
                  </a:lnTo>
                  <a:lnTo>
                    <a:pt x="8381" y="8509"/>
                  </a:lnTo>
                  <a:lnTo>
                    <a:pt x="17525" y="2286"/>
                  </a:lnTo>
                  <a:lnTo>
                    <a:pt x="28828" y="0"/>
                  </a:lnTo>
                  <a:lnTo>
                    <a:pt x="2427478" y="0"/>
                  </a:lnTo>
                  <a:lnTo>
                    <a:pt x="2438654" y="2286"/>
                  </a:lnTo>
                  <a:lnTo>
                    <a:pt x="2447798" y="8509"/>
                  </a:lnTo>
                  <a:lnTo>
                    <a:pt x="2454020" y="17653"/>
                  </a:lnTo>
                  <a:lnTo>
                    <a:pt x="2456306" y="28829"/>
                  </a:lnTo>
                  <a:lnTo>
                    <a:pt x="2454020" y="40005"/>
                  </a:lnTo>
                  <a:lnTo>
                    <a:pt x="2447798" y="49149"/>
                  </a:lnTo>
                  <a:lnTo>
                    <a:pt x="2438654" y="55372"/>
                  </a:lnTo>
                  <a:lnTo>
                    <a:pt x="2427478" y="57658"/>
                  </a:lnTo>
                  <a:lnTo>
                    <a:pt x="28828" y="57658"/>
                  </a:lnTo>
                  <a:lnTo>
                    <a:pt x="17525" y="55372"/>
                  </a:lnTo>
                  <a:lnTo>
                    <a:pt x="8381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5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23" name="object 47">
              <a:extLst>
                <a:ext uri="{FF2B5EF4-FFF2-40B4-BE49-F238E27FC236}">
                  <a16:creationId xmlns:a16="http://schemas.microsoft.com/office/drawing/2014/main" id="{8DD99FCB-8928-916C-F357-DE3977668B7E}"/>
                </a:ext>
              </a:extLst>
            </p:cNvPr>
            <p:cNvSpPr/>
            <p:nvPr/>
          </p:nvSpPr>
          <p:spPr>
            <a:xfrm>
              <a:off x="5936869" y="6819899"/>
              <a:ext cx="2068830" cy="66675"/>
            </a:xfrm>
            <a:custGeom>
              <a:avLst/>
              <a:gdLst/>
              <a:ahLst/>
              <a:cxnLst/>
              <a:rect l="l" t="t" r="r" b="b"/>
              <a:pathLst>
                <a:path w="2068829" h="66675">
                  <a:moveTo>
                    <a:pt x="2033524" y="0"/>
                  </a:moveTo>
                  <a:lnTo>
                    <a:pt x="35051" y="0"/>
                  </a:lnTo>
                  <a:lnTo>
                    <a:pt x="21462" y="2667"/>
                  </a:lnTo>
                  <a:lnTo>
                    <a:pt x="10286" y="9651"/>
                  </a:lnTo>
                  <a:lnTo>
                    <a:pt x="2793" y="20193"/>
                  </a:lnTo>
                  <a:lnTo>
                    <a:pt x="0" y="33147"/>
                  </a:lnTo>
                  <a:lnTo>
                    <a:pt x="2793" y="45974"/>
                  </a:lnTo>
                  <a:lnTo>
                    <a:pt x="10286" y="56514"/>
                  </a:lnTo>
                  <a:lnTo>
                    <a:pt x="21462" y="63626"/>
                  </a:lnTo>
                  <a:lnTo>
                    <a:pt x="35051" y="66293"/>
                  </a:lnTo>
                  <a:lnTo>
                    <a:pt x="2033524" y="66293"/>
                  </a:lnTo>
                  <a:lnTo>
                    <a:pt x="2047112" y="63626"/>
                  </a:lnTo>
                  <a:lnTo>
                    <a:pt x="2058288" y="56514"/>
                  </a:lnTo>
                  <a:lnTo>
                    <a:pt x="2065781" y="45974"/>
                  </a:lnTo>
                  <a:lnTo>
                    <a:pt x="2068576" y="33147"/>
                  </a:lnTo>
                  <a:lnTo>
                    <a:pt x="2065781" y="20193"/>
                  </a:lnTo>
                  <a:lnTo>
                    <a:pt x="2058288" y="9651"/>
                  </a:lnTo>
                  <a:lnTo>
                    <a:pt x="2047112" y="2667"/>
                  </a:lnTo>
                  <a:lnTo>
                    <a:pt x="203352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object 83">
            <a:extLst>
              <a:ext uri="{FF2B5EF4-FFF2-40B4-BE49-F238E27FC236}">
                <a16:creationId xmlns:a16="http://schemas.microsoft.com/office/drawing/2014/main" id="{FED1A469-CE71-785D-AFC6-F912B59E5F80}"/>
              </a:ext>
            </a:extLst>
          </p:cNvPr>
          <p:cNvSpPr/>
          <p:nvPr/>
        </p:nvSpPr>
        <p:spPr>
          <a:xfrm>
            <a:off x="5395786" y="1812061"/>
            <a:ext cx="3282735" cy="35473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8" name="object 83">
            <a:extLst>
              <a:ext uri="{FF2B5EF4-FFF2-40B4-BE49-F238E27FC236}">
                <a16:creationId xmlns:a16="http://schemas.microsoft.com/office/drawing/2014/main" id="{C9329F04-C5CA-A465-0773-8CD10DD5A3FE}"/>
              </a:ext>
            </a:extLst>
          </p:cNvPr>
          <p:cNvSpPr/>
          <p:nvPr/>
        </p:nvSpPr>
        <p:spPr>
          <a:xfrm>
            <a:off x="4315734" y="2013499"/>
            <a:ext cx="1074642" cy="345983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9" name="object 83">
            <a:extLst>
              <a:ext uri="{FF2B5EF4-FFF2-40B4-BE49-F238E27FC236}">
                <a16:creationId xmlns:a16="http://schemas.microsoft.com/office/drawing/2014/main" id="{8DFFD56B-4F16-28D7-3353-9C8EE84FF331}"/>
              </a:ext>
            </a:extLst>
          </p:cNvPr>
          <p:cNvSpPr/>
          <p:nvPr/>
        </p:nvSpPr>
        <p:spPr>
          <a:xfrm>
            <a:off x="3012580" y="2315511"/>
            <a:ext cx="1295478" cy="384378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30" name="object 83">
            <a:extLst>
              <a:ext uri="{FF2B5EF4-FFF2-40B4-BE49-F238E27FC236}">
                <a16:creationId xmlns:a16="http://schemas.microsoft.com/office/drawing/2014/main" id="{7670BDEB-B56E-0A12-C5C2-846D6AC41B4C}"/>
              </a:ext>
            </a:extLst>
          </p:cNvPr>
          <p:cNvSpPr/>
          <p:nvPr/>
        </p:nvSpPr>
        <p:spPr>
          <a:xfrm>
            <a:off x="2103327" y="2591607"/>
            <a:ext cx="914544" cy="522392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 dirty="0"/>
          </a:p>
        </p:txBody>
      </p:sp>
      <p:sp>
        <p:nvSpPr>
          <p:cNvPr id="46" name="object 43">
            <a:extLst>
              <a:ext uri="{FF2B5EF4-FFF2-40B4-BE49-F238E27FC236}">
                <a16:creationId xmlns:a16="http://schemas.microsoft.com/office/drawing/2014/main" id="{50B7FB33-F555-574C-52DB-E63BC01BB9C5}"/>
              </a:ext>
            </a:extLst>
          </p:cNvPr>
          <p:cNvSpPr/>
          <p:nvPr/>
        </p:nvSpPr>
        <p:spPr>
          <a:xfrm>
            <a:off x="5382740" y="3691956"/>
            <a:ext cx="1160114" cy="46533"/>
          </a:xfrm>
          <a:custGeom>
            <a:avLst/>
            <a:gdLst/>
            <a:ahLst/>
            <a:cxnLst/>
            <a:rect l="l" t="t" r="r" b="b"/>
            <a:pathLst>
              <a:path w="2456815" h="57784">
                <a:moveTo>
                  <a:pt x="0" y="28829"/>
                </a:moveTo>
                <a:lnTo>
                  <a:pt x="2286" y="17653"/>
                </a:lnTo>
                <a:lnTo>
                  <a:pt x="8381" y="8509"/>
                </a:lnTo>
                <a:lnTo>
                  <a:pt x="17525" y="2286"/>
                </a:lnTo>
                <a:lnTo>
                  <a:pt x="28828" y="0"/>
                </a:lnTo>
                <a:lnTo>
                  <a:pt x="2427478" y="0"/>
                </a:lnTo>
                <a:lnTo>
                  <a:pt x="2438654" y="2286"/>
                </a:lnTo>
                <a:lnTo>
                  <a:pt x="2447798" y="8509"/>
                </a:lnTo>
                <a:lnTo>
                  <a:pt x="2454020" y="17653"/>
                </a:lnTo>
                <a:lnTo>
                  <a:pt x="2456306" y="28829"/>
                </a:lnTo>
                <a:lnTo>
                  <a:pt x="2454020" y="40005"/>
                </a:lnTo>
                <a:lnTo>
                  <a:pt x="2447798" y="49149"/>
                </a:lnTo>
                <a:lnTo>
                  <a:pt x="2438654" y="55372"/>
                </a:lnTo>
                <a:lnTo>
                  <a:pt x="2427478" y="57658"/>
                </a:lnTo>
                <a:lnTo>
                  <a:pt x="28828" y="57658"/>
                </a:lnTo>
                <a:lnTo>
                  <a:pt x="17525" y="55372"/>
                </a:lnTo>
                <a:lnTo>
                  <a:pt x="8381" y="49149"/>
                </a:lnTo>
                <a:lnTo>
                  <a:pt x="2286" y="40005"/>
                </a:lnTo>
                <a:lnTo>
                  <a:pt x="0" y="288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095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ject 83">
            <a:extLst>
              <a:ext uri="{FF2B5EF4-FFF2-40B4-BE49-F238E27FC236}">
                <a16:creationId xmlns:a16="http://schemas.microsoft.com/office/drawing/2014/main" id="{C6E0C0E2-569A-8668-8433-48461C4A6BC8}"/>
              </a:ext>
            </a:extLst>
          </p:cNvPr>
          <p:cNvSpPr/>
          <p:nvPr/>
        </p:nvSpPr>
        <p:spPr>
          <a:xfrm>
            <a:off x="5416757" y="3743983"/>
            <a:ext cx="1158239" cy="19279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31" name="object 83">
            <a:extLst>
              <a:ext uri="{FF2B5EF4-FFF2-40B4-BE49-F238E27FC236}">
                <a16:creationId xmlns:a16="http://schemas.microsoft.com/office/drawing/2014/main" id="{1C619786-B2A6-4F1B-D560-766DFB509E41}"/>
              </a:ext>
            </a:extLst>
          </p:cNvPr>
          <p:cNvSpPr/>
          <p:nvPr/>
        </p:nvSpPr>
        <p:spPr>
          <a:xfrm>
            <a:off x="1022165" y="2712797"/>
            <a:ext cx="1063502" cy="247689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E027A56-2653-9AA9-EFE5-45695532E6A5}"/>
              </a:ext>
            </a:extLst>
          </p:cNvPr>
          <p:cNvGrpSpPr/>
          <p:nvPr/>
        </p:nvGrpSpPr>
        <p:grpSpPr>
          <a:xfrm>
            <a:off x="-129" y="-18523"/>
            <a:ext cx="9168021" cy="5238595"/>
            <a:chOff x="-129" y="-18523"/>
            <a:chExt cx="9168021" cy="5238595"/>
          </a:xfrm>
        </p:grpSpPr>
        <p:sp>
          <p:nvSpPr>
            <p:cNvPr id="8" name="Прямоугольный треугольник 7">
              <a:extLst>
                <a:ext uri="{FF2B5EF4-FFF2-40B4-BE49-F238E27FC236}">
                  <a16:creationId xmlns:a16="http://schemas.microsoft.com/office/drawing/2014/main" id="{F2C63072-EA93-8E2A-A0A0-944015CFBB48}"/>
                </a:ext>
              </a:extLst>
            </p:cNvPr>
            <p:cNvSpPr/>
            <p:nvPr/>
          </p:nvSpPr>
          <p:spPr>
            <a:xfrm rot="5400000">
              <a:off x="-129" y="0"/>
              <a:ext cx="5220072" cy="5220072"/>
            </a:xfrm>
            <a:prstGeom prst="rtTriangle">
              <a:avLst/>
            </a:prstGeom>
            <a:solidFill>
              <a:srgbClr val="FFC000">
                <a:alpha val="22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  <a:reflection stA="0" endPos="65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Прямоугольный треугольник 10">
              <a:extLst>
                <a:ext uri="{FF2B5EF4-FFF2-40B4-BE49-F238E27FC236}">
                  <a16:creationId xmlns:a16="http://schemas.microsoft.com/office/drawing/2014/main" id="{4250EF65-208F-31FE-5651-6C275530E53F}"/>
                </a:ext>
              </a:extLst>
            </p:cNvPr>
            <p:cNvSpPr/>
            <p:nvPr/>
          </p:nvSpPr>
          <p:spPr>
            <a:xfrm rot="16200000">
              <a:off x="3947820" y="-18523"/>
              <a:ext cx="5220072" cy="5220072"/>
            </a:xfrm>
            <a:prstGeom prst="rtTriangl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53000"/>
                  </a:srgbClr>
                </a:gs>
                <a:gs pos="50000">
                  <a:srgbClr val="92D050">
                    <a:tint val="44500"/>
                    <a:satMod val="160000"/>
                    <a:alpha val="51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object 2"/>
          <p:cNvSpPr txBox="1"/>
          <p:nvPr/>
        </p:nvSpPr>
        <p:spPr>
          <a:xfrm>
            <a:off x="1431417" y="3480027"/>
            <a:ext cx="2354716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  <a:tabLst>
                <a:tab pos="939208" algn="l"/>
                <a:tab pos="2004279" algn="l"/>
              </a:tabLst>
            </a:pP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1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 err="1">
                <a:latin typeface="Times New Roman" panose="02020603050405020304" pitchFamily="18" charset="0"/>
                <a:cs typeface="Times New Roman" pitchFamily="18" charset="0"/>
              </a:rPr>
              <a:t>год</a:t>
            </a:r>
            <a:r>
              <a:rPr sz="800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sz="800" b="1" spc="-8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sz="800" b="1" spc="-15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10385" y="3480027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02561" y="3479687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90545" y="3567520"/>
            <a:ext cx="826294" cy="5783"/>
          </a:xfrm>
          <a:custGeom>
            <a:avLst/>
            <a:gdLst/>
            <a:ahLst/>
            <a:cxnLst/>
            <a:rect l="l" t="t" r="r" b="b"/>
            <a:pathLst>
              <a:path w="1542415" h="10795">
                <a:moveTo>
                  <a:pt x="1542288" y="0"/>
                </a:moveTo>
                <a:lnTo>
                  <a:pt x="0" y="0"/>
                </a:lnTo>
                <a:lnTo>
                  <a:pt x="0" y="10667"/>
                </a:lnTo>
                <a:lnTo>
                  <a:pt x="1542288" y="10667"/>
                </a:lnTo>
                <a:lnTo>
                  <a:pt x="1542288" y="0"/>
                </a:lnTo>
                <a:close/>
              </a:path>
            </a:pathLst>
          </a:custGeom>
          <a:solidFill>
            <a:srgbClr val="A3A3A3"/>
          </a:solidFill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84639" y="2693952"/>
            <a:ext cx="795995" cy="271755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marL="6803" algn="ctr">
              <a:spcBef>
                <a:spcPts val="99"/>
              </a:spcBef>
            </a:pPr>
            <a:r>
              <a:rPr lang="ru-RU" sz="800" b="1" spc="-5" dirty="0">
                <a:latin typeface="Times New Roman" panose="02020603050405020304" pitchFamily="18" charset="0"/>
                <a:cs typeface="Times New Roman" pitchFamily="18" charset="0"/>
              </a:rPr>
              <a:t>Слушатель</a:t>
            </a:r>
            <a:endParaRPr lang="ru-RU" sz="800" spc="-5" dirty="0">
              <a:latin typeface="Times New Roman" pitchFamily="18" charset="0"/>
              <a:cs typeface="Times New Roman" pitchFamily="18" charset="0"/>
            </a:endParaRPr>
          </a:p>
          <a:p>
            <a:pPr marL="6803" algn="ctr">
              <a:spcBef>
                <a:spcPts val="99"/>
              </a:spcBef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15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1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7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99843" y="2600227"/>
            <a:ext cx="685734" cy="505152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marL="6803" algn="ctr">
              <a:spcBef>
                <a:spcPts val="99"/>
              </a:spcBef>
            </a:pPr>
            <a:r>
              <a:rPr lang="ru-RU" sz="800" b="1" spc="-5" dirty="0">
                <a:latin typeface="Times New Roman" panose="02020603050405020304" pitchFamily="18" charset="0"/>
                <a:cs typeface="Times New Roman" pitchFamily="18" charset="0"/>
              </a:rPr>
              <a:t>Оператор швейного оборудования</a:t>
            </a:r>
            <a:endParaRPr sz="800" dirty="0">
              <a:latin typeface="Times New Roman" pitchFamily="18" charset="0"/>
              <a:cs typeface="Times New Roman" pitchFamily="18" charset="0"/>
            </a:endParaRPr>
          </a:p>
          <a:p>
            <a:pPr marL="21431" algn="ctr">
              <a:spcBef>
                <a:spcPts val="37"/>
              </a:spcBef>
            </a:pPr>
            <a:r>
              <a:rPr sz="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7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6" dirty="0">
                <a:latin typeface="Times New Roman" panose="02020603050405020304" pitchFamily="18" charset="0"/>
                <a:cs typeface="Times New Roman" pitchFamily="18" charset="0"/>
              </a:rPr>
              <a:t>20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71592" y="2786009"/>
            <a:ext cx="1035163" cy="621736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itchFamily="18" charset="0"/>
                <a:cs typeface="Times New Roman" pitchFamily="18" charset="0"/>
              </a:rPr>
              <a:t>Основы работы на швейной фабрике</a:t>
            </a:r>
          </a:p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itchFamily="18" charset="0"/>
                <a:cs typeface="Times New Roman" pitchFamily="18" charset="0"/>
              </a:rPr>
              <a:t>Знание различных видов тканей</a:t>
            </a:r>
          </a:p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itchFamily="18" charset="0"/>
                <a:cs typeface="Times New Roman" pitchFamily="18" charset="0"/>
              </a:rPr>
              <a:t>Базовые навыки кроя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167904" y="2252091"/>
            <a:ext cx="966217" cy="405857"/>
          </a:xfrm>
          <a:prstGeom prst="rect">
            <a:avLst/>
          </a:prstGeom>
        </p:spPr>
        <p:txBody>
          <a:bodyPr vert="horz" wrap="square" lIns="0" tIns="23472" rIns="0" bIns="0" rtlCol="0">
            <a:spAutoFit/>
          </a:bodyPr>
          <a:lstStyle/>
          <a:p>
            <a:pPr marR="2381" algn="ctr">
              <a:spcBef>
                <a:spcPts val="107"/>
              </a:spcBef>
            </a:pPr>
            <a:b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Ученик портного</a:t>
            </a:r>
          </a:p>
          <a:p>
            <a:pPr marR="2381" algn="ctr">
              <a:spcBef>
                <a:spcPts val="107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20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sz="800" b="1" spc="-27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32768" y="1867928"/>
            <a:ext cx="1145226" cy="253092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247303" algn="ctr"/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Мастер - портной </a:t>
            </a:r>
          </a:p>
          <a:p>
            <a:pPr marL="247303" algn="ctr"/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8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3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351794" y="2070082"/>
            <a:ext cx="1014753" cy="265916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algn="ctr">
              <a:spcBef>
                <a:spcPts val="54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Портной </a:t>
            </a:r>
          </a:p>
          <a:p>
            <a:pPr algn="ctr">
              <a:spcBef>
                <a:spcPts val="54"/>
              </a:spcBef>
            </a:pP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8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365852" y="2357436"/>
            <a:ext cx="1009310" cy="958413"/>
          </a:xfrm>
          <a:prstGeom prst="rect">
            <a:avLst/>
          </a:prstGeom>
        </p:spPr>
        <p:txBody>
          <a:bodyPr vert="horz" wrap="square" lIns="0" tIns="44904" rIns="0" bIns="0" rtlCol="0">
            <a:spAutoFit/>
          </a:bodyPr>
          <a:lstStyle/>
          <a:p>
            <a:pPr marL="67693" indent="-60890">
              <a:spcBef>
                <a:spcPts val="225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Умение работать с различными моделями одежды</a:t>
            </a:r>
          </a:p>
          <a:p>
            <a:pPr marL="67693" indent="-60890">
              <a:spcBef>
                <a:spcPts val="225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Знание техник кроя и шитья</a:t>
            </a:r>
          </a:p>
          <a:p>
            <a:pPr marL="67693" indent="-60890">
              <a:spcBef>
                <a:spcPts val="225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Развитие чувства стиля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487525" y="2235633"/>
            <a:ext cx="1004901" cy="252404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ru-RU" sz="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itchFamily="18" charset="0"/>
              </a:rPr>
              <a:t>- Продвинутые навыки кроя и шитья</a:t>
            </a:r>
            <a:endParaRPr sz="800" dirty="0">
              <a:latin typeface="Times New Roman" panose="02020603050405020304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495820" y="2500312"/>
            <a:ext cx="899092" cy="375515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ru-RU" sz="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itchFamily="18" charset="0"/>
              </a:rPr>
              <a:t>- Умение создавать уникальные дизайны</a:t>
            </a:r>
            <a:endParaRPr sz="800" dirty="0">
              <a:latin typeface="Times New Roman" panose="02020603050405020304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506855" y="2914983"/>
            <a:ext cx="907646" cy="252404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ru-RU" sz="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itchFamily="18" charset="0"/>
              </a:rPr>
              <a:t>- Знание модных тенденций </a:t>
            </a:r>
            <a:endParaRPr sz="800" dirty="0">
              <a:latin typeface="Times New Roman" panose="02020603050405020304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2070531" y="2283688"/>
            <a:ext cx="959644" cy="1405481"/>
            <a:chOff x="1731391" y="4624578"/>
            <a:chExt cx="1791335" cy="2261870"/>
          </a:xfrm>
        </p:grpSpPr>
        <p:sp>
          <p:nvSpPr>
            <p:cNvPr id="54" name="object 54"/>
            <p:cNvSpPr/>
            <p:nvPr/>
          </p:nvSpPr>
          <p:spPr>
            <a:xfrm>
              <a:off x="1776730" y="5185664"/>
              <a:ext cx="0" cy="1573530"/>
            </a:xfrm>
            <a:custGeom>
              <a:avLst/>
              <a:gdLst/>
              <a:ahLst/>
              <a:cxnLst/>
              <a:rect l="l" t="t" r="r" b="b"/>
              <a:pathLst>
                <a:path h="1573529">
                  <a:moveTo>
                    <a:pt x="0" y="0"/>
                  </a:moveTo>
                  <a:lnTo>
                    <a:pt x="0" y="1573530"/>
                  </a:lnTo>
                </a:path>
              </a:pathLst>
            </a:custGeom>
            <a:ln w="2286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55" name="object 5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31391" y="6799072"/>
              <a:ext cx="80009" cy="8712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42440" y="4998974"/>
              <a:ext cx="80010" cy="146685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3475736" y="4811268"/>
              <a:ext cx="0" cy="1866900"/>
            </a:xfrm>
            <a:custGeom>
              <a:avLst/>
              <a:gdLst/>
              <a:ahLst/>
              <a:cxnLst/>
              <a:rect l="l" t="t" r="r" b="b"/>
              <a:pathLst>
                <a:path h="1866900">
                  <a:moveTo>
                    <a:pt x="0" y="0"/>
                  </a:moveTo>
                  <a:lnTo>
                    <a:pt x="0" y="1866900"/>
                  </a:lnTo>
                </a:path>
              </a:pathLst>
            </a:custGeom>
            <a:ln w="24383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58" name="object 5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29254" y="6718046"/>
              <a:ext cx="80010" cy="16840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42208" y="4624578"/>
              <a:ext cx="80009" cy="146685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>
            <a:off x="5219277" y="3781578"/>
            <a:ext cx="1278051" cy="147019"/>
          </a:xfrm>
          <a:prstGeom prst="rect">
            <a:avLst/>
          </a:prstGeom>
          <a:noFill/>
        </p:spPr>
        <p:txBody>
          <a:bodyPr vert="horz" wrap="square" lIns="0" tIns="55109" rIns="0" bIns="0" rtlCol="0">
            <a:spAutoFit/>
          </a:bodyPr>
          <a:lstStyle/>
          <a:p>
            <a:pPr marL="411265">
              <a:lnSpc>
                <a:spcPts val="699"/>
              </a:lnSpc>
              <a:spcBef>
                <a:spcPts val="434"/>
              </a:spcBef>
            </a:pPr>
            <a:r>
              <a:rPr sz="800" b="1" spc="-5" dirty="0">
                <a:latin typeface="Times New Roman" panose="02020603050405020304" pitchFamily="18" charset="0"/>
                <a:cs typeface="Times New Roman" pitchFamily="18" charset="0"/>
              </a:rPr>
              <a:t>КОНТАКТЫ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4295979" y="1932887"/>
            <a:ext cx="45719" cy="1756147"/>
            <a:chOff x="5885561" y="4262882"/>
            <a:chExt cx="81788" cy="2623312"/>
          </a:xfrm>
        </p:grpSpPr>
        <p:pic>
          <p:nvPicPr>
            <p:cNvPr id="70" name="object 7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87339" y="4262882"/>
              <a:ext cx="80010" cy="146684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5926645" y="4449572"/>
              <a:ext cx="0" cy="1554480"/>
            </a:xfrm>
            <a:custGeom>
              <a:avLst/>
              <a:gdLst/>
              <a:ahLst/>
              <a:cxnLst/>
              <a:rect l="l" t="t" r="r" b="b"/>
              <a:pathLst>
                <a:path h="1554479">
                  <a:moveTo>
                    <a:pt x="0" y="0"/>
                  </a:moveTo>
                  <a:lnTo>
                    <a:pt x="0" y="1554327"/>
                  </a:lnTo>
                </a:path>
              </a:pathLst>
            </a:custGeom>
            <a:ln w="1460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5925693" y="6231128"/>
              <a:ext cx="0" cy="525780"/>
            </a:xfrm>
            <a:custGeom>
              <a:avLst/>
              <a:gdLst/>
              <a:ahLst/>
              <a:cxnLst/>
              <a:rect l="l" t="t" r="r" b="b"/>
              <a:pathLst>
                <a:path h="525779">
                  <a:moveTo>
                    <a:pt x="0" y="0"/>
                  </a:moveTo>
                  <a:lnTo>
                    <a:pt x="0" y="525399"/>
                  </a:lnTo>
                </a:path>
              </a:pathLst>
            </a:custGeom>
            <a:ln w="1371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73" name="object 7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85561" y="6796532"/>
              <a:ext cx="80010" cy="89662"/>
            </a:xfrm>
            <a:prstGeom prst="rect">
              <a:avLst/>
            </a:prstGeom>
          </p:spPr>
        </p:pic>
      </p:grpSp>
      <p:pic>
        <p:nvPicPr>
          <p:cNvPr id="96" name="object 9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018678" y="2567463"/>
            <a:ext cx="42863" cy="48101"/>
          </a:xfrm>
          <a:prstGeom prst="rect">
            <a:avLst/>
          </a:prstGeom>
        </p:spPr>
      </p:pic>
      <p:grpSp>
        <p:nvGrpSpPr>
          <p:cNvPr id="102" name="object 102"/>
          <p:cNvGrpSpPr/>
          <p:nvPr/>
        </p:nvGrpSpPr>
        <p:grpSpPr>
          <a:xfrm>
            <a:off x="5382740" y="1762548"/>
            <a:ext cx="3362651" cy="1913175"/>
            <a:chOff x="7964805" y="3901327"/>
            <a:chExt cx="2222626" cy="2980802"/>
          </a:xfrm>
        </p:grpSpPr>
        <p:sp>
          <p:nvSpPr>
            <p:cNvPr id="105" name="object 105"/>
            <p:cNvSpPr/>
            <p:nvPr/>
          </p:nvSpPr>
          <p:spPr>
            <a:xfrm>
              <a:off x="7964805" y="3901327"/>
              <a:ext cx="30219" cy="2980802"/>
            </a:xfrm>
            <a:custGeom>
              <a:avLst/>
              <a:gdLst/>
              <a:ahLst/>
              <a:cxnLst/>
              <a:rect l="l" t="t" r="r" b="b"/>
              <a:pathLst>
                <a:path w="63500" h="2959100">
                  <a:moveTo>
                    <a:pt x="36195" y="2692019"/>
                  </a:moveTo>
                  <a:lnTo>
                    <a:pt x="25908" y="2692019"/>
                  </a:lnTo>
                  <a:lnTo>
                    <a:pt x="25781" y="2812415"/>
                  </a:lnTo>
                  <a:lnTo>
                    <a:pt x="36068" y="2812415"/>
                  </a:lnTo>
                  <a:lnTo>
                    <a:pt x="36195" y="2692019"/>
                  </a:lnTo>
                  <a:close/>
                </a:path>
                <a:path w="63500" h="2959100">
                  <a:moveTo>
                    <a:pt x="36322" y="2526665"/>
                  </a:moveTo>
                  <a:lnTo>
                    <a:pt x="26035" y="2526665"/>
                  </a:lnTo>
                  <a:lnTo>
                    <a:pt x="25908" y="2646934"/>
                  </a:lnTo>
                  <a:lnTo>
                    <a:pt x="36195" y="2646934"/>
                  </a:lnTo>
                  <a:lnTo>
                    <a:pt x="36322" y="2526665"/>
                  </a:lnTo>
                  <a:close/>
                </a:path>
                <a:path w="63500" h="2959100">
                  <a:moveTo>
                    <a:pt x="36322" y="2361184"/>
                  </a:moveTo>
                  <a:lnTo>
                    <a:pt x="26035" y="2361184"/>
                  </a:lnTo>
                  <a:lnTo>
                    <a:pt x="26035" y="2481580"/>
                  </a:lnTo>
                  <a:lnTo>
                    <a:pt x="36322" y="2481580"/>
                  </a:lnTo>
                  <a:lnTo>
                    <a:pt x="36322" y="2361184"/>
                  </a:lnTo>
                  <a:close/>
                </a:path>
                <a:path w="63500" h="2959100">
                  <a:moveTo>
                    <a:pt x="36322" y="2195792"/>
                  </a:moveTo>
                  <a:lnTo>
                    <a:pt x="26035" y="2195792"/>
                  </a:lnTo>
                  <a:lnTo>
                    <a:pt x="26035" y="2316099"/>
                  </a:lnTo>
                  <a:lnTo>
                    <a:pt x="36322" y="2316099"/>
                  </a:lnTo>
                  <a:lnTo>
                    <a:pt x="36322" y="2195792"/>
                  </a:lnTo>
                  <a:close/>
                </a:path>
                <a:path w="63500" h="2959100">
                  <a:moveTo>
                    <a:pt x="36449" y="2030310"/>
                  </a:moveTo>
                  <a:lnTo>
                    <a:pt x="26162" y="2030310"/>
                  </a:lnTo>
                  <a:lnTo>
                    <a:pt x="26162" y="2150618"/>
                  </a:lnTo>
                  <a:lnTo>
                    <a:pt x="36449" y="2150618"/>
                  </a:lnTo>
                  <a:lnTo>
                    <a:pt x="36449" y="2030310"/>
                  </a:lnTo>
                  <a:close/>
                </a:path>
                <a:path w="63500" h="2959100">
                  <a:moveTo>
                    <a:pt x="36576" y="1864868"/>
                  </a:moveTo>
                  <a:lnTo>
                    <a:pt x="26289" y="1864868"/>
                  </a:lnTo>
                  <a:lnTo>
                    <a:pt x="26162" y="1985264"/>
                  </a:lnTo>
                  <a:lnTo>
                    <a:pt x="36449" y="1985264"/>
                  </a:lnTo>
                  <a:lnTo>
                    <a:pt x="36576" y="1864868"/>
                  </a:lnTo>
                  <a:close/>
                </a:path>
                <a:path w="63500" h="2959100">
                  <a:moveTo>
                    <a:pt x="36703" y="1699514"/>
                  </a:moveTo>
                  <a:lnTo>
                    <a:pt x="26416" y="1699514"/>
                  </a:lnTo>
                  <a:lnTo>
                    <a:pt x="26289" y="1819783"/>
                  </a:lnTo>
                  <a:lnTo>
                    <a:pt x="36576" y="1819783"/>
                  </a:lnTo>
                  <a:lnTo>
                    <a:pt x="36703" y="1699514"/>
                  </a:lnTo>
                  <a:close/>
                </a:path>
                <a:path w="63500" h="2959100">
                  <a:moveTo>
                    <a:pt x="36830" y="1534033"/>
                  </a:moveTo>
                  <a:lnTo>
                    <a:pt x="26543" y="1534033"/>
                  </a:lnTo>
                  <a:lnTo>
                    <a:pt x="26416" y="1654302"/>
                  </a:lnTo>
                  <a:lnTo>
                    <a:pt x="36703" y="1654302"/>
                  </a:lnTo>
                  <a:lnTo>
                    <a:pt x="36830" y="1534033"/>
                  </a:lnTo>
                  <a:close/>
                </a:path>
                <a:path w="63500" h="2959100">
                  <a:moveTo>
                    <a:pt x="36830" y="1368640"/>
                  </a:moveTo>
                  <a:lnTo>
                    <a:pt x="26543" y="1368640"/>
                  </a:lnTo>
                  <a:lnTo>
                    <a:pt x="26543" y="1488948"/>
                  </a:lnTo>
                  <a:lnTo>
                    <a:pt x="36830" y="1488948"/>
                  </a:lnTo>
                  <a:lnTo>
                    <a:pt x="36830" y="1368640"/>
                  </a:lnTo>
                  <a:close/>
                </a:path>
                <a:path w="63500" h="2959100">
                  <a:moveTo>
                    <a:pt x="36830" y="1203159"/>
                  </a:moveTo>
                  <a:lnTo>
                    <a:pt x="26543" y="1203159"/>
                  </a:lnTo>
                  <a:lnTo>
                    <a:pt x="26543" y="1323467"/>
                  </a:lnTo>
                  <a:lnTo>
                    <a:pt x="36830" y="1323467"/>
                  </a:lnTo>
                  <a:lnTo>
                    <a:pt x="36830" y="1203159"/>
                  </a:lnTo>
                  <a:close/>
                </a:path>
                <a:path w="63500" h="2959100">
                  <a:moveTo>
                    <a:pt x="36957" y="1037717"/>
                  </a:moveTo>
                  <a:lnTo>
                    <a:pt x="26670" y="1037717"/>
                  </a:lnTo>
                  <a:lnTo>
                    <a:pt x="26543" y="1158113"/>
                  </a:lnTo>
                  <a:lnTo>
                    <a:pt x="36957" y="1158113"/>
                  </a:lnTo>
                  <a:lnTo>
                    <a:pt x="36957" y="1037717"/>
                  </a:lnTo>
                  <a:close/>
                </a:path>
                <a:path w="63500" h="2959100">
                  <a:moveTo>
                    <a:pt x="37084" y="872363"/>
                  </a:moveTo>
                  <a:lnTo>
                    <a:pt x="26797" y="872363"/>
                  </a:lnTo>
                  <a:lnTo>
                    <a:pt x="26670" y="992632"/>
                  </a:lnTo>
                  <a:lnTo>
                    <a:pt x="36957" y="992632"/>
                  </a:lnTo>
                  <a:lnTo>
                    <a:pt x="37084" y="872363"/>
                  </a:lnTo>
                  <a:close/>
                </a:path>
                <a:path w="63500" h="2959100">
                  <a:moveTo>
                    <a:pt x="37211" y="706882"/>
                  </a:moveTo>
                  <a:lnTo>
                    <a:pt x="26924" y="706882"/>
                  </a:lnTo>
                  <a:lnTo>
                    <a:pt x="26797" y="827151"/>
                  </a:lnTo>
                  <a:lnTo>
                    <a:pt x="37084" y="827151"/>
                  </a:lnTo>
                  <a:lnTo>
                    <a:pt x="37211" y="706882"/>
                  </a:lnTo>
                  <a:close/>
                </a:path>
                <a:path w="63500" h="2959100">
                  <a:moveTo>
                    <a:pt x="37211" y="541489"/>
                  </a:moveTo>
                  <a:lnTo>
                    <a:pt x="26924" y="541489"/>
                  </a:lnTo>
                  <a:lnTo>
                    <a:pt x="26924" y="661797"/>
                  </a:lnTo>
                  <a:lnTo>
                    <a:pt x="37211" y="661797"/>
                  </a:lnTo>
                  <a:lnTo>
                    <a:pt x="37211" y="541489"/>
                  </a:lnTo>
                  <a:close/>
                </a:path>
                <a:path w="63500" h="2959100">
                  <a:moveTo>
                    <a:pt x="37338" y="376008"/>
                  </a:moveTo>
                  <a:lnTo>
                    <a:pt x="27051" y="376008"/>
                  </a:lnTo>
                  <a:lnTo>
                    <a:pt x="27051" y="496316"/>
                  </a:lnTo>
                  <a:lnTo>
                    <a:pt x="37338" y="496316"/>
                  </a:lnTo>
                  <a:lnTo>
                    <a:pt x="37338" y="376008"/>
                  </a:lnTo>
                  <a:close/>
                </a:path>
                <a:path w="63500" h="2959100">
                  <a:moveTo>
                    <a:pt x="37465" y="210566"/>
                  </a:moveTo>
                  <a:lnTo>
                    <a:pt x="27178" y="210566"/>
                  </a:lnTo>
                  <a:lnTo>
                    <a:pt x="27051" y="330835"/>
                  </a:lnTo>
                  <a:lnTo>
                    <a:pt x="37338" y="330835"/>
                  </a:lnTo>
                  <a:lnTo>
                    <a:pt x="37465" y="210566"/>
                  </a:lnTo>
                  <a:close/>
                </a:path>
                <a:path w="63500" h="2959100">
                  <a:moveTo>
                    <a:pt x="61849" y="2913507"/>
                  </a:moveTo>
                  <a:lnTo>
                    <a:pt x="59436" y="2895854"/>
                  </a:lnTo>
                  <a:lnTo>
                    <a:pt x="52705" y="2881503"/>
                  </a:lnTo>
                  <a:lnTo>
                    <a:pt x="42926" y="2871851"/>
                  </a:lnTo>
                  <a:lnTo>
                    <a:pt x="36068" y="2869819"/>
                  </a:lnTo>
                  <a:lnTo>
                    <a:pt x="36068" y="2868295"/>
                  </a:lnTo>
                  <a:lnTo>
                    <a:pt x="36068" y="2857500"/>
                  </a:lnTo>
                  <a:lnTo>
                    <a:pt x="25781" y="2857500"/>
                  </a:lnTo>
                  <a:lnTo>
                    <a:pt x="25781" y="2869819"/>
                  </a:lnTo>
                  <a:lnTo>
                    <a:pt x="18923" y="2871851"/>
                  </a:lnTo>
                  <a:lnTo>
                    <a:pt x="9144" y="2881503"/>
                  </a:lnTo>
                  <a:lnTo>
                    <a:pt x="2540" y="2895854"/>
                  </a:lnTo>
                  <a:lnTo>
                    <a:pt x="0" y="2913253"/>
                  </a:lnTo>
                  <a:lnTo>
                    <a:pt x="2540" y="2930906"/>
                  </a:lnTo>
                  <a:lnTo>
                    <a:pt x="9144" y="2945257"/>
                  </a:lnTo>
                  <a:lnTo>
                    <a:pt x="18923" y="2955036"/>
                  </a:lnTo>
                  <a:lnTo>
                    <a:pt x="30988" y="2958592"/>
                  </a:lnTo>
                  <a:lnTo>
                    <a:pt x="42926" y="2955036"/>
                  </a:lnTo>
                  <a:lnTo>
                    <a:pt x="52705" y="2945384"/>
                  </a:lnTo>
                  <a:lnTo>
                    <a:pt x="59309" y="2931033"/>
                  </a:lnTo>
                  <a:lnTo>
                    <a:pt x="61849" y="2913507"/>
                  </a:lnTo>
                  <a:close/>
                </a:path>
                <a:path w="63500" h="2959100">
                  <a:moveTo>
                    <a:pt x="63246" y="45212"/>
                  </a:moveTo>
                  <a:lnTo>
                    <a:pt x="60833" y="27686"/>
                  </a:lnTo>
                  <a:lnTo>
                    <a:pt x="54229" y="13335"/>
                  </a:lnTo>
                  <a:lnTo>
                    <a:pt x="44450" y="3556"/>
                  </a:lnTo>
                  <a:lnTo>
                    <a:pt x="32385" y="0"/>
                  </a:lnTo>
                  <a:lnTo>
                    <a:pt x="20320" y="3556"/>
                  </a:lnTo>
                  <a:lnTo>
                    <a:pt x="10541" y="13208"/>
                  </a:lnTo>
                  <a:lnTo>
                    <a:pt x="3937" y="27559"/>
                  </a:lnTo>
                  <a:lnTo>
                    <a:pt x="1524" y="45212"/>
                  </a:lnTo>
                  <a:lnTo>
                    <a:pt x="3937" y="62611"/>
                  </a:lnTo>
                  <a:lnTo>
                    <a:pt x="10541" y="76962"/>
                  </a:lnTo>
                  <a:lnTo>
                    <a:pt x="20320" y="86741"/>
                  </a:lnTo>
                  <a:lnTo>
                    <a:pt x="27178" y="88773"/>
                  </a:lnTo>
                  <a:lnTo>
                    <a:pt x="27178" y="45212"/>
                  </a:lnTo>
                  <a:lnTo>
                    <a:pt x="27305" y="88773"/>
                  </a:lnTo>
                  <a:lnTo>
                    <a:pt x="32385" y="90297"/>
                  </a:lnTo>
                  <a:lnTo>
                    <a:pt x="27178" y="88773"/>
                  </a:lnTo>
                  <a:lnTo>
                    <a:pt x="27178" y="165481"/>
                  </a:lnTo>
                  <a:lnTo>
                    <a:pt x="37465" y="165481"/>
                  </a:lnTo>
                  <a:lnTo>
                    <a:pt x="37465" y="90297"/>
                  </a:lnTo>
                  <a:lnTo>
                    <a:pt x="37465" y="88773"/>
                  </a:lnTo>
                  <a:lnTo>
                    <a:pt x="44323" y="86741"/>
                  </a:lnTo>
                  <a:lnTo>
                    <a:pt x="54229" y="77089"/>
                  </a:lnTo>
                  <a:lnTo>
                    <a:pt x="60833" y="62738"/>
                  </a:lnTo>
                  <a:lnTo>
                    <a:pt x="63246" y="452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06" name="object 10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131212" y="3901327"/>
              <a:ext cx="30219" cy="137053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10143236" y="4098290"/>
              <a:ext cx="0" cy="2635250"/>
            </a:xfrm>
            <a:custGeom>
              <a:avLst/>
              <a:gdLst/>
              <a:ahLst/>
              <a:cxnLst/>
              <a:rect l="l" t="t" r="r" b="b"/>
              <a:pathLst>
                <a:path h="2635250">
                  <a:moveTo>
                    <a:pt x="0" y="0"/>
                  </a:moveTo>
                  <a:lnTo>
                    <a:pt x="0" y="2635250"/>
                  </a:lnTo>
                </a:path>
              </a:pathLst>
            </a:custGeom>
            <a:ln w="17018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08" name="object 10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097007" y="6779259"/>
              <a:ext cx="90424" cy="102362"/>
            </a:xfrm>
            <a:prstGeom prst="rect">
              <a:avLst/>
            </a:prstGeom>
          </p:spPr>
        </p:pic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FD879F-E282-24BF-F4B5-1A822618A0F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767" y="2180228"/>
            <a:ext cx="2096909" cy="1312825"/>
          </a:xfrm>
          <a:prstGeom prst="rect">
            <a:avLst/>
          </a:prstGeom>
        </p:spPr>
      </p:pic>
      <p:pic>
        <p:nvPicPr>
          <p:cNvPr id="12" name="Picture 2" descr="государственное бюджетное образовательное учреждение среднего профессионального образования калининградской области технологический колледж">
            <a:extLst>
              <a:ext uri="{FF2B5EF4-FFF2-40B4-BE49-F238E27FC236}">
                <a16:creationId xmlns:a16="http://schemas.microsoft.com/office/drawing/2014/main" id="{15EC18B9-A3A9-8705-4638-483DFD7615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lum contrast="10000"/>
          </a:blip>
          <a:srcRect r="74073"/>
          <a:stretch/>
        </p:blipFill>
        <p:spPr bwMode="auto">
          <a:xfrm>
            <a:off x="35496" y="123478"/>
            <a:ext cx="1725282" cy="920167"/>
          </a:xfrm>
          <a:prstGeom prst="rect">
            <a:avLst/>
          </a:prstGeom>
          <a:noFill/>
        </p:spPr>
      </p:pic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730F858D-24B2-CEDF-56FA-8B28174DE973}"/>
              </a:ext>
            </a:extLst>
          </p:cNvPr>
          <p:cNvSpPr/>
          <p:nvPr/>
        </p:nvSpPr>
        <p:spPr>
          <a:xfrm>
            <a:off x="4877938" y="950120"/>
            <a:ext cx="2073638" cy="32401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7108">
              <a:spcBef>
                <a:spcPts val="54"/>
              </a:spcBef>
            </a:pP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7108">
              <a:spcBef>
                <a:spcPts val="54"/>
              </a:spcBef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16909 Портной</a:t>
            </a:r>
          </a:p>
          <a:p>
            <a:pPr algn="ctr"/>
            <a:endParaRPr lang="ru-RU" dirty="0"/>
          </a:p>
        </p:txBody>
      </p:sp>
      <p:pic>
        <p:nvPicPr>
          <p:cNvPr id="45" name="Picture 2" descr="Picture background">
            <a:extLst>
              <a:ext uri="{FF2B5EF4-FFF2-40B4-BE49-F238E27FC236}">
                <a16:creationId xmlns:a16="http://schemas.microsoft.com/office/drawing/2014/main" id="{70616D67-9E3C-C988-CCFC-4E6C0183DB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4" r="19711"/>
          <a:stretch/>
        </p:blipFill>
        <p:spPr bwMode="auto">
          <a:xfrm>
            <a:off x="7334880" y="70112"/>
            <a:ext cx="852922" cy="82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558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Прямоугольник: скругленные углы 1046">
            <a:extLst>
              <a:ext uri="{FF2B5EF4-FFF2-40B4-BE49-F238E27FC236}">
                <a16:creationId xmlns:a16="http://schemas.microsoft.com/office/drawing/2014/main" id="{C67417E5-4177-3AF7-6B2E-5D714E9D3AE7}"/>
              </a:ext>
            </a:extLst>
          </p:cNvPr>
          <p:cNvSpPr/>
          <p:nvPr/>
        </p:nvSpPr>
        <p:spPr>
          <a:xfrm>
            <a:off x="4822404" y="4508379"/>
            <a:ext cx="4044238" cy="63512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усеченные противолежащие углы 29">
            <a:extLst>
              <a:ext uri="{FF2B5EF4-FFF2-40B4-BE49-F238E27FC236}">
                <a16:creationId xmlns:a16="http://schemas.microsoft.com/office/drawing/2014/main" id="{23E27C3C-F1DA-10A1-5927-4AC956683833}"/>
              </a:ext>
            </a:extLst>
          </p:cNvPr>
          <p:cNvSpPr/>
          <p:nvPr/>
        </p:nvSpPr>
        <p:spPr>
          <a:xfrm>
            <a:off x="366105" y="2069824"/>
            <a:ext cx="2297994" cy="216297"/>
          </a:xfrm>
          <a:prstGeom prst="snip2DiagRect">
            <a:avLst/>
          </a:prstGeom>
          <a:solidFill>
            <a:srgbClr val="FFC000">
              <a:alpha val="24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усеченные противолежащие углы 24">
            <a:extLst>
              <a:ext uri="{FF2B5EF4-FFF2-40B4-BE49-F238E27FC236}">
                <a16:creationId xmlns:a16="http://schemas.microsoft.com/office/drawing/2014/main" id="{692EAAEE-5091-9562-2255-5E9CFAE066DB}"/>
              </a:ext>
            </a:extLst>
          </p:cNvPr>
          <p:cNvSpPr/>
          <p:nvPr/>
        </p:nvSpPr>
        <p:spPr>
          <a:xfrm>
            <a:off x="157217" y="896918"/>
            <a:ext cx="2460281" cy="1174542"/>
          </a:xfrm>
          <a:prstGeom prst="snip2DiagRect">
            <a:avLst/>
          </a:prstGeom>
          <a:solidFill>
            <a:srgbClr val="FFC000">
              <a:alpha val="29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object 43">
            <a:extLst>
              <a:ext uri="{FF2B5EF4-FFF2-40B4-BE49-F238E27FC236}">
                <a16:creationId xmlns:a16="http://schemas.microsoft.com/office/drawing/2014/main" id="{907757FE-4FFE-0395-EBB0-7B4C12ABB457}"/>
              </a:ext>
            </a:extLst>
          </p:cNvPr>
          <p:cNvSpPr/>
          <p:nvPr/>
        </p:nvSpPr>
        <p:spPr>
          <a:xfrm>
            <a:off x="6170438" y="1137357"/>
            <a:ext cx="2240961" cy="45719"/>
          </a:xfrm>
          <a:custGeom>
            <a:avLst/>
            <a:gdLst/>
            <a:ahLst/>
            <a:cxnLst/>
            <a:rect l="l" t="t" r="r" b="b"/>
            <a:pathLst>
              <a:path w="2456815" h="57784">
                <a:moveTo>
                  <a:pt x="0" y="28829"/>
                </a:moveTo>
                <a:lnTo>
                  <a:pt x="2286" y="17653"/>
                </a:lnTo>
                <a:lnTo>
                  <a:pt x="8381" y="8509"/>
                </a:lnTo>
                <a:lnTo>
                  <a:pt x="17525" y="2286"/>
                </a:lnTo>
                <a:lnTo>
                  <a:pt x="28828" y="0"/>
                </a:lnTo>
                <a:lnTo>
                  <a:pt x="2427478" y="0"/>
                </a:lnTo>
                <a:lnTo>
                  <a:pt x="2438654" y="2286"/>
                </a:lnTo>
                <a:lnTo>
                  <a:pt x="2447798" y="8509"/>
                </a:lnTo>
                <a:lnTo>
                  <a:pt x="2454020" y="17653"/>
                </a:lnTo>
                <a:lnTo>
                  <a:pt x="2456306" y="28829"/>
                </a:lnTo>
                <a:lnTo>
                  <a:pt x="2454020" y="40005"/>
                </a:lnTo>
                <a:lnTo>
                  <a:pt x="2447798" y="49149"/>
                </a:lnTo>
                <a:lnTo>
                  <a:pt x="2438654" y="55372"/>
                </a:lnTo>
                <a:lnTo>
                  <a:pt x="2427478" y="57658"/>
                </a:lnTo>
                <a:lnTo>
                  <a:pt x="28828" y="57658"/>
                </a:lnTo>
                <a:lnTo>
                  <a:pt x="17525" y="55372"/>
                </a:lnTo>
                <a:lnTo>
                  <a:pt x="8381" y="49149"/>
                </a:lnTo>
                <a:lnTo>
                  <a:pt x="2286" y="40005"/>
                </a:lnTo>
                <a:lnTo>
                  <a:pt x="0" y="288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095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F856E523-3FF3-BFEF-E0E1-299FE28F03B9}"/>
              </a:ext>
            </a:extLst>
          </p:cNvPr>
          <p:cNvGrpSpPr/>
          <p:nvPr/>
        </p:nvGrpSpPr>
        <p:grpSpPr>
          <a:xfrm>
            <a:off x="-2495" y="-76572"/>
            <a:ext cx="9146495" cy="5296644"/>
            <a:chOff x="-129" y="-76572"/>
            <a:chExt cx="9146495" cy="5296644"/>
          </a:xfrm>
        </p:grpSpPr>
        <p:sp>
          <p:nvSpPr>
            <p:cNvPr id="4" name="Прямоугольный треугольник 3">
              <a:extLst>
                <a:ext uri="{FF2B5EF4-FFF2-40B4-BE49-F238E27FC236}">
                  <a16:creationId xmlns:a16="http://schemas.microsoft.com/office/drawing/2014/main" id="{37DEC5D8-C223-8D13-5748-EADD7C3F6899}"/>
                </a:ext>
              </a:extLst>
            </p:cNvPr>
            <p:cNvSpPr/>
            <p:nvPr/>
          </p:nvSpPr>
          <p:spPr>
            <a:xfrm rot="5400000">
              <a:off x="-129" y="0"/>
              <a:ext cx="5220072" cy="5220072"/>
            </a:xfrm>
            <a:prstGeom prst="rtTriangle">
              <a:avLst/>
            </a:prstGeom>
            <a:solidFill>
              <a:srgbClr val="FFC000">
                <a:alpha val="22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  <a:reflection stA="0" endPos="65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Прямоугольный треугольник 2">
              <a:extLst>
                <a:ext uri="{FF2B5EF4-FFF2-40B4-BE49-F238E27FC236}">
                  <a16:creationId xmlns:a16="http://schemas.microsoft.com/office/drawing/2014/main" id="{E5A58F24-F1BA-4646-7440-BE5CDA7C0F3F}"/>
                </a:ext>
              </a:extLst>
            </p:cNvPr>
            <p:cNvSpPr/>
            <p:nvPr/>
          </p:nvSpPr>
          <p:spPr>
            <a:xfrm rot="16200000">
              <a:off x="3926294" y="-76572"/>
              <a:ext cx="5220072" cy="5220072"/>
            </a:xfrm>
            <a:prstGeom prst="rtTriangl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53000"/>
                  </a:srgbClr>
                </a:gs>
                <a:gs pos="50000">
                  <a:srgbClr val="92D050">
                    <a:tint val="44500"/>
                    <a:satMod val="160000"/>
                    <a:alpha val="51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5" name="Picture 2" descr="государственное бюджетное образовательное учреждение среднего профессионального образования калининградской области технологический колледж">
            <a:extLst>
              <a:ext uri="{FF2B5EF4-FFF2-40B4-BE49-F238E27FC236}">
                <a16:creationId xmlns:a16="http://schemas.microsoft.com/office/drawing/2014/main" id="{1D826837-80B2-DE66-2F62-D58B9E99CE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lum contrast="10000"/>
          </a:blip>
          <a:srcRect r="74073"/>
          <a:stretch/>
        </p:blipFill>
        <p:spPr bwMode="auto">
          <a:xfrm>
            <a:off x="0" y="59022"/>
            <a:ext cx="1725282" cy="793759"/>
          </a:xfrm>
          <a:prstGeom prst="rect">
            <a:avLst/>
          </a:prstGeom>
          <a:noFill/>
        </p:spPr>
      </p:pic>
      <p:sp>
        <p:nvSpPr>
          <p:cNvPr id="51" name="object 4">
            <a:extLst>
              <a:ext uri="{FF2B5EF4-FFF2-40B4-BE49-F238E27FC236}">
                <a16:creationId xmlns:a16="http://schemas.microsoft.com/office/drawing/2014/main" id="{6E13BBDA-6915-60DA-D7D8-09E47A26908E}"/>
              </a:ext>
            </a:extLst>
          </p:cNvPr>
          <p:cNvSpPr txBox="1"/>
          <p:nvPr/>
        </p:nvSpPr>
        <p:spPr>
          <a:xfrm>
            <a:off x="55302" y="1848980"/>
            <a:ext cx="2554605" cy="171201"/>
          </a:xfrm>
          <a:prstGeom prst="rect">
            <a:avLst/>
          </a:prstGeom>
          <a:solidFill>
            <a:schemeClr val="accent6">
              <a:lumMod val="60000"/>
              <a:lumOff val="40000"/>
              <a:alpha val="0"/>
            </a:schemeClr>
          </a:solidFill>
        </p:spPr>
        <p:txBody>
          <a:bodyPr vert="horz" wrap="square" lIns="0" tIns="1905" rIns="0" bIns="0" rtlCol="0">
            <a:spAutoFit/>
          </a:bodyPr>
          <a:lstStyle/>
          <a:p>
            <a:pPr marL="184150" marR="194310"/>
            <a:endParaRPr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FDD08896-894E-032E-5747-B1E3E0577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6" r="20010"/>
          <a:stretch/>
        </p:blipFill>
        <p:spPr bwMode="auto">
          <a:xfrm>
            <a:off x="7389619" y="6893"/>
            <a:ext cx="906770" cy="82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: усеченные противолежащие углы 21">
            <a:extLst>
              <a:ext uri="{FF2B5EF4-FFF2-40B4-BE49-F238E27FC236}">
                <a16:creationId xmlns:a16="http://schemas.microsoft.com/office/drawing/2014/main" id="{B41ED7A8-69AF-3780-9F0C-60C7E5F57508}"/>
              </a:ext>
            </a:extLst>
          </p:cNvPr>
          <p:cNvSpPr/>
          <p:nvPr/>
        </p:nvSpPr>
        <p:spPr>
          <a:xfrm>
            <a:off x="409521" y="2284485"/>
            <a:ext cx="2586690" cy="1174542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CD34B6C-3057-F036-5EDF-1F3125C9D7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89" y="2255533"/>
            <a:ext cx="2232249" cy="128290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890A21-E48D-6CEB-73A4-87C7B86D3A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384" y="814111"/>
            <a:ext cx="2363945" cy="1332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Прямоугольник: усеченные противолежащие углы 28">
            <a:extLst>
              <a:ext uri="{FF2B5EF4-FFF2-40B4-BE49-F238E27FC236}">
                <a16:creationId xmlns:a16="http://schemas.microsoft.com/office/drawing/2014/main" id="{72D48BA8-6562-32D9-8ABE-55234D50C5E8}"/>
              </a:ext>
            </a:extLst>
          </p:cNvPr>
          <p:cNvSpPr/>
          <p:nvPr/>
        </p:nvSpPr>
        <p:spPr>
          <a:xfrm rot="10800000">
            <a:off x="612689" y="3464299"/>
            <a:ext cx="2426938" cy="232575"/>
          </a:xfrm>
          <a:prstGeom prst="snip2Diag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reflection stA="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усеченные противолежащие углы 18">
            <a:extLst>
              <a:ext uri="{FF2B5EF4-FFF2-40B4-BE49-F238E27FC236}">
                <a16:creationId xmlns:a16="http://schemas.microsoft.com/office/drawing/2014/main" id="{61C2C5E5-2FB1-427C-6146-54EF49AB003F}"/>
              </a:ext>
            </a:extLst>
          </p:cNvPr>
          <p:cNvSpPr/>
          <p:nvPr/>
        </p:nvSpPr>
        <p:spPr>
          <a:xfrm>
            <a:off x="665146" y="3696875"/>
            <a:ext cx="2577649" cy="1174542"/>
          </a:xfrm>
          <a:prstGeom prst="snip2DiagRect">
            <a:avLst/>
          </a:prstGeom>
          <a:solidFill>
            <a:srgbClr val="92D050">
              <a:alpha val="57000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: усеченные противолежащие углы 30">
            <a:extLst>
              <a:ext uri="{FF2B5EF4-FFF2-40B4-BE49-F238E27FC236}">
                <a16:creationId xmlns:a16="http://schemas.microsoft.com/office/drawing/2014/main" id="{6C57820F-0F65-EAF8-3067-5EF479D84B40}"/>
              </a:ext>
            </a:extLst>
          </p:cNvPr>
          <p:cNvSpPr/>
          <p:nvPr/>
        </p:nvSpPr>
        <p:spPr>
          <a:xfrm>
            <a:off x="862641" y="4861613"/>
            <a:ext cx="2432611" cy="240730"/>
          </a:xfrm>
          <a:prstGeom prst="snip2DiagRect">
            <a:avLst/>
          </a:prstGeom>
          <a:solidFill>
            <a:srgbClr val="92D050">
              <a:alpha val="59000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461636C-AEE6-A069-BC9C-650CFA0DCE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860" y="3642694"/>
            <a:ext cx="2180996" cy="1282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14EEC6F-AD07-86AF-E3ED-D49E4C72A836}"/>
              </a:ext>
            </a:extLst>
          </p:cNvPr>
          <p:cNvSpPr txBox="1"/>
          <p:nvPr/>
        </p:nvSpPr>
        <p:spPr>
          <a:xfrm>
            <a:off x="286470" y="3425257"/>
            <a:ext cx="28776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7108">
              <a:spcBef>
                <a:spcPts val="54"/>
              </a:spcBef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Технологическое отделение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99AF6A5-F6ED-602F-35F3-94786AEB413B}"/>
              </a:ext>
            </a:extLst>
          </p:cNvPr>
          <p:cNvSpPr txBox="1"/>
          <p:nvPr/>
        </p:nvSpPr>
        <p:spPr>
          <a:xfrm>
            <a:off x="300566" y="2020941"/>
            <a:ext cx="21267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7108">
              <a:spcBef>
                <a:spcPts val="54"/>
              </a:spcBef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Отделение сервиса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3790935-586C-740F-22E4-BC90C99D71E0}"/>
              </a:ext>
            </a:extLst>
          </p:cNvPr>
          <p:cNvSpPr txBox="1"/>
          <p:nvPr/>
        </p:nvSpPr>
        <p:spPr>
          <a:xfrm>
            <a:off x="641795" y="4825939"/>
            <a:ext cx="28776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7108">
              <a:spcBef>
                <a:spcPts val="54"/>
              </a:spcBef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Техническое отделение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: усеченные противолежащие углы 36">
            <a:extLst>
              <a:ext uri="{FF2B5EF4-FFF2-40B4-BE49-F238E27FC236}">
                <a16:creationId xmlns:a16="http://schemas.microsoft.com/office/drawing/2014/main" id="{4F1CA1DA-6773-00E4-1D18-CDD7D42AAE70}"/>
              </a:ext>
            </a:extLst>
          </p:cNvPr>
          <p:cNvSpPr/>
          <p:nvPr/>
        </p:nvSpPr>
        <p:spPr>
          <a:xfrm>
            <a:off x="4647647" y="1368164"/>
            <a:ext cx="1158741" cy="285410"/>
          </a:xfrm>
          <a:prstGeom prst="snip2Diag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ECAC976-422E-0011-70D1-31D5B2544B1C}"/>
              </a:ext>
            </a:extLst>
          </p:cNvPr>
          <p:cNvSpPr txBox="1"/>
          <p:nvPr/>
        </p:nvSpPr>
        <p:spPr>
          <a:xfrm>
            <a:off x="6119785" y="851466"/>
            <a:ext cx="22322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КОЛЛЕДЖЕ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: усеченные противолежащие углы 40">
            <a:extLst>
              <a:ext uri="{FF2B5EF4-FFF2-40B4-BE49-F238E27FC236}">
                <a16:creationId xmlns:a16="http://schemas.microsoft.com/office/drawing/2014/main" id="{5CA75183-926A-B821-3889-394132F7B001}"/>
              </a:ext>
            </a:extLst>
          </p:cNvPr>
          <p:cNvSpPr/>
          <p:nvPr/>
        </p:nvSpPr>
        <p:spPr>
          <a:xfrm>
            <a:off x="5809341" y="1437391"/>
            <a:ext cx="3197451" cy="1453812"/>
          </a:xfrm>
          <a:prstGeom prst="snip2DiagRect">
            <a:avLst/>
          </a:prstGeom>
          <a:solidFill>
            <a:schemeClr val="bg1">
              <a:alpha val="81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: усеченные противолежащие углы 41">
            <a:extLst>
              <a:ext uri="{FF2B5EF4-FFF2-40B4-BE49-F238E27FC236}">
                <a16:creationId xmlns:a16="http://schemas.microsoft.com/office/drawing/2014/main" id="{DCFE69CC-5D83-AC6F-7E45-AE99FC410867}"/>
              </a:ext>
            </a:extLst>
          </p:cNvPr>
          <p:cNvSpPr/>
          <p:nvPr/>
        </p:nvSpPr>
        <p:spPr>
          <a:xfrm>
            <a:off x="4647647" y="2886275"/>
            <a:ext cx="1158741" cy="285410"/>
          </a:xfrm>
          <a:prstGeom prst="snip2DiagRect">
            <a:avLst/>
          </a:prstGeom>
          <a:solidFill>
            <a:schemeClr val="bg1">
              <a:alpha val="81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263EF5E-0A73-8CE4-7AF9-232303D176EF}"/>
              </a:ext>
            </a:extLst>
          </p:cNvPr>
          <p:cNvSpPr txBox="1"/>
          <p:nvPr/>
        </p:nvSpPr>
        <p:spPr>
          <a:xfrm>
            <a:off x="4558441" y="2879454"/>
            <a:ext cx="12958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Учредитель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12D8611-4D85-471B-9197-7FC553D8AC4F}"/>
              </a:ext>
            </a:extLst>
          </p:cNvPr>
          <p:cNvSpPr txBox="1"/>
          <p:nvPr/>
        </p:nvSpPr>
        <p:spPr>
          <a:xfrm>
            <a:off x="5782246" y="1504386"/>
            <a:ext cx="327070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основании реорганизации 3 отдельных государственных учреждений Калининградской области колледж переименован в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ГБУ КО ПОО «Технологический колледж»</a:t>
            </a:r>
          </a:p>
        </p:txBody>
      </p:sp>
      <p:sp>
        <p:nvSpPr>
          <p:cNvPr id="52" name="Прямоугольник: усеченные противолежащие углы 51">
            <a:extLst>
              <a:ext uri="{FF2B5EF4-FFF2-40B4-BE49-F238E27FC236}">
                <a16:creationId xmlns:a16="http://schemas.microsoft.com/office/drawing/2014/main" id="{8CDDFDD1-451D-AD40-00CB-51DDF5977E0A}"/>
              </a:ext>
            </a:extLst>
          </p:cNvPr>
          <p:cNvSpPr/>
          <p:nvPr/>
        </p:nvSpPr>
        <p:spPr>
          <a:xfrm>
            <a:off x="5805561" y="2947784"/>
            <a:ext cx="3177296" cy="409440"/>
          </a:xfrm>
          <a:prstGeom prst="snip2Diag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Министерство образования Калининградской области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: усеченные противолежащие углы 55">
            <a:extLst>
              <a:ext uri="{FF2B5EF4-FFF2-40B4-BE49-F238E27FC236}">
                <a16:creationId xmlns:a16="http://schemas.microsoft.com/office/drawing/2014/main" id="{E383D266-3B31-54EA-A501-7C0663775713}"/>
              </a:ext>
            </a:extLst>
          </p:cNvPr>
          <p:cNvSpPr/>
          <p:nvPr/>
        </p:nvSpPr>
        <p:spPr>
          <a:xfrm>
            <a:off x="4703431" y="3780584"/>
            <a:ext cx="1450421" cy="285410"/>
          </a:xfrm>
          <a:prstGeom prst="snip2DiagRect">
            <a:avLst/>
          </a:prstGeom>
          <a:solidFill>
            <a:schemeClr val="bg1">
              <a:alpha val="79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: усеченные противолежащие углы 60">
            <a:extLst>
              <a:ext uri="{FF2B5EF4-FFF2-40B4-BE49-F238E27FC236}">
                <a16:creationId xmlns:a16="http://schemas.microsoft.com/office/drawing/2014/main" id="{33086FB3-5CB8-BF7D-F216-4F8ACCBEF0F3}"/>
              </a:ext>
            </a:extLst>
          </p:cNvPr>
          <p:cNvSpPr/>
          <p:nvPr/>
        </p:nvSpPr>
        <p:spPr>
          <a:xfrm>
            <a:off x="4650600" y="3441794"/>
            <a:ext cx="1158741" cy="285410"/>
          </a:xfrm>
          <a:prstGeom prst="snip2DiagRect">
            <a:avLst/>
          </a:prstGeom>
          <a:solidFill>
            <a:schemeClr val="bg1">
              <a:alpha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: усеченные противолежащие углы 61">
            <a:extLst>
              <a:ext uri="{FF2B5EF4-FFF2-40B4-BE49-F238E27FC236}">
                <a16:creationId xmlns:a16="http://schemas.microsoft.com/office/drawing/2014/main" id="{5B4E5BAB-6374-9CE8-EB84-2F827F887F12}"/>
              </a:ext>
            </a:extLst>
          </p:cNvPr>
          <p:cNvSpPr/>
          <p:nvPr/>
        </p:nvSpPr>
        <p:spPr>
          <a:xfrm>
            <a:off x="5796738" y="3492588"/>
            <a:ext cx="3069904" cy="285410"/>
          </a:xfrm>
          <a:prstGeom prst="snip2Diag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3080187D-A2E9-E7F1-0D24-BE1CFDB07876}"/>
              </a:ext>
            </a:extLst>
          </p:cNvPr>
          <p:cNvSpPr txBox="1"/>
          <p:nvPr/>
        </p:nvSpPr>
        <p:spPr>
          <a:xfrm>
            <a:off x="4635942" y="1367458"/>
            <a:ext cx="1158741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2008 году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27" name="TextBox 1026">
            <a:extLst>
              <a:ext uri="{FF2B5EF4-FFF2-40B4-BE49-F238E27FC236}">
                <a16:creationId xmlns:a16="http://schemas.microsoft.com/office/drawing/2014/main" id="{38B6B59F-D53E-0F8C-62DF-4B7819D5CDF6}"/>
              </a:ext>
            </a:extLst>
          </p:cNvPr>
          <p:cNvSpPr txBox="1"/>
          <p:nvPr/>
        </p:nvSpPr>
        <p:spPr>
          <a:xfrm>
            <a:off x="4831129" y="3385999"/>
            <a:ext cx="10232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</a:rPr>
              <a:t>Корпуса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031" name="Рисунок 1030">
            <a:extLst>
              <a:ext uri="{FF2B5EF4-FFF2-40B4-BE49-F238E27FC236}">
                <a16:creationId xmlns:a16="http://schemas.microsoft.com/office/drawing/2014/main" id="{38A70BBE-3BED-5BB3-A543-7B6EE37F4F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9107" y="3780584"/>
            <a:ext cx="285410" cy="285410"/>
          </a:xfrm>
          <a:prstGeom prst="rect">
            <a:avLst/>
          </a:prstGeom>
        </p:spPr>
      </p:pic>
      <p:pic>
        <p:nvPicPr>
          <p:cNvPr id="2058" name="Picture 10" descr="Picture background">
            <a:extLst>
              <a:ext uri="{FF2B5EF4-FFF2-40B4-BE49-F238E27FC236}">
                <a16:creationId xmlns:a16="http://schemas.microsoft.com/office/drawing/2014/main" id="{66D9BCA9-D07E-8752-DD4C-0209D0179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107" y="3470280"/>
            <a:ext cx="226595" cy="22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Picture background">
            <a:extLst>
              <a:ext uri="{FF2B5EF4-FFF2-40B4-BE49-F238E27FC236}">
                <a16:creationId xmlns:a16="http://schemas.microsoft.com/office/drawing/2014/main" id="{BFAA5914-CC81-CAFF-BBF9-31D8AD685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004" y="3516350"/>
            <a:ext cx="271590" cy="24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TextBox 1032">
            <a:extLst>
              <a:ext uri="{FF2B5EF4-FFF2-40B4-BE49-F238E27FC236}">
                <a16:creationId xmlns:a16="http://schemas.microsoft.com/office/drawing/2014/main" id="{BFCAE2C9-CD4C-C1DB-7483-5A9A157DD8D8}"/>
              </a:ext>
            </a:extLst>
          </p:cNvPr>
          <p:cNvSpPr txBox="1"/>
          <p:nvPr/>
        </p:nvSpPr>
        <p:spPr>
          <a:xfrm>
            <a:off x="6042740" y="3488188"/>
            <a:ext cx="27892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2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Центра образовательной среды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34" name="TextBox 1033">
            <a:extLst>
              <a:ext uri="{FF2B5EF4-FFF2-40B4-BE49-F238E27FC236}">
                <a16:creationId xmlns:a16="http://schemas.microsoft.com/office/drawing/2014/main" id="{DE14058A-C507-DEBC-256A-C74E6CDB1741}"/>
              </a:ext>
            </a:extLst>
          </p:cNvPr>
          <p:cNvSpPr txBox="1"/>
          <p:nvPr/>
        </p:nvSpPr>
        <p:spPr>
          <a:xfrm>
            <a:off x="4843245" y="3780584"/>
            <a:ext cx="14410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2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Общежития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35" name="Прямоугольник: усеченные противолежащие углы 1034">
            <a:extLst>
              <a:ext uri="{FF2B5EF4-FFF2-40B4-BE49-F238E27FC236}">
                <a16:creationId xmlns:a16="http://schemas.microsoft.com/office/drawing/2014/main" id="{B31E719A-A368-8E64-C342-3583106DF5E7}"/>
              </a:ext>
            </a:extLst>
          </p:cNvPr>
          <p:cNvSpPr/>
          <p:nvPr/>
        </p:nvSpPr>
        <p:spPr>
          <a:xfrm>
            <a:off x="7603436" y="3900948"/>
            <a:ext cx="1238812" cy="285410"/>
          </a:xfrm>
          <a:prstGeom prst="snip2DiagRect">
            <a:avLst/>
          </a:prstGeom>
          <a:solidFill>
            <a:schemeClr val="bg1">
              <a:alpha val="79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36" name="Прямоугольник: усеченные противолежащие углы 1035">
            <a:extLst>
              <a:ext uri="{FF2B5EF4-FFF2-40B4-BE49-F238E27FC236}">
                <a16:creationId xmlns:a16="http://schemas.microsoft.com/office/drawing/2014/main" id="{AE43D484-7290-4F87-80B3-E8321BCD1361}"/>
              </a:ext>
            </a:extLst>
          </p:cNvPr>
          <p:cNvSpPr/>
          <p:nvPr/>
        </p:nvSpPr>
        <p:spPr>
          <a:xfrm>
            <a:off x="4770875" y="4123544"/>
            <a:ext cx="1801300" cy="285409"/>
          </a:xfrm>
          <a:prstGeom prst="snip2DiagRect">
            <a:avLst/>
          </a:prstGeom>
          <a:solidFill>
            <a:schemeClr val="bg1">
              <a:alpha val="79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37" name="Прямоугольник: усеченные противолежащие углы 1036">
            <a:extLst>
              <a:ext uri="{FF2B5EF4-FFF2-40B4-BE49-F238E27FC236}">
                <a16:creationId xmlns:a16="http://schemas.microsoft.com/office/drawing/2014/main" id="{BAD3E775-EFED-D77D-DF1E-E2745D8B9539}"/>
              </a:ext>
            </a:extLst>
          </p:cNvPr>
          <p:cNvSpPr/>
          <p:nvPr/>
        </p:nvSpPr>
        <p:spPr>
          <a:xfrm>
            <a:off x="6158853" y="3843051"/>
            <a:ext cx="1450421" cy="285410"/>
          </a:xfrm>
          <a:prstGeom prst="snip2DiagRect">
            <a:avLst/>
          </a:prstGeom>
          <a:solidFill>
            <a:schemeClr val="bg1">
              <a:alpha val="79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38" name="TextBox 1037">
            <a:extLst>
              <a:ext uri="{FF2B5EF4-FFF2-40B4-BE49-F238E27FC236}">
                <a16:creationId xmlns:a16="http://schemas.microsoft.com/office/drawing/2014/main" id="{1F3D22FC-2926-79BF-FDF7-54AB0A96ABB0}"/>
              </a:ext>
            </a:extLst>
          </p:cNvPr>
          <p:cNvSpPr txBox="1"/>
          <p:nvPr/>
        </p:nvSpPr>
        <p:spPr>
          <a:xfrm>
            <a:off x="6252090" y="3839510"/>
            <a:ext cx="13812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1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Столовая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066" name="Picture 18" descr="Picture background">
            <a:extLst>
              <a:ext uri="{FF2B5EF4-FFF2-40B4-BE49-F238E27FC236}">
                <a16:creationId xmlns:a16="http://schemas.microsoft.com/office/drawing/2014/main" id="{1AADAEE9-C482-8AB8-4884-18950674D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555" y="3897428"/>
            <a:ext cx="224646" cy="20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Picture background">
            <a:extLst>
              <a:ext uri="{FF2B5EF4-FFF2-40B4-BE49-F238E27FC236}">
                <a16:creationId xmlns:a16="http://schemas.microsoft.com/office/drawing/2014/main" id="{BB8750E5-C52F-E495-6E99-C9D4BABE9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438" y="3900947"/>
            <a:ext cx="285411" cy="28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TextBox 1039">
            <a:extLst>
              <a:ext uri="{FF2B5EF4-FFF2-40B4-BE49-F238E27FC236}">
                <a16:creationId xmlns:a16="http://schemas.microsoft.com/office/drawing/2014/main" id="{54484310-F8A4-D5E4-D900-10927C628400}"/>
              </a:ext>
            </a:extLst>
          </p:cNvPr>
          <p:cNvSpPr txBox="1"/>
          <p:nvPr/>
        </p:nvSpPr>
        <p:spPr>
          <a:xfrm>
            <a:off x="7445388" y="3889114"/>
            <a:ext cx="18132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3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Буфета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072" name="Picture 24" descr="Picture background">
            <a:extLst>
              <a:ext uri="{FF2B5EF4-FFF2-40B4-BE49-F238E27FC236}">
                <a16:creationId xmlns:a16="http://schemas.microsoft.com/office/drawing/2014/main" id="{7E1D76E2-75FA-0510-1EC2-76E7E79F2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189" y="4152198"/>
            <a:ext cx="233252" cy="23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TextBox 1040">
            <a:extLst>
              <a:ext uri="{FF2B5EF4-FFF2-40B4-BE49-F238E27FC236}">
                <a16:creationId xmlns:a16="http://schemas.microsoft.com/office/drawing/2014/main" id="{265661F6-5E79-D371-2509-C603C0F95274}"/>
              </a:ext>
            </a:extLst>
          </p:cNvPr>
          <p:cNvSpPr txBox="1"/>
          <p:nvPr/>
        </p:nvSpPr>
        <p:spPr>
          <a:xfrm>
            <a:off x="4822404" y="4114819"/>
            <a:ext cx="19609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</a:rPr>
              <a:t>2 </a:t>
            </a:r>
            <a:r>
              <a:rPr lang="ru-RU" sz="1400" dirty="0">
                <a:latin typeface="Times New Roman" panose="02020603050405020304" pitchFamily="18" charset="0"/>
              </a:rPr>
              <a:t>спортивных зала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43" name="Прямоугольник: усеченные противолежащие углы 1042">
            <a:extLst>
              <a:ext uri="{FF2B5EF4-FFF2-40B4-BE49-F238E27FC236}">
                <a16:creationId xmlns:a16="http://schemas.microsoft.com/office/drawing/2014/main" id="{F6EBA908-1706-25A6-D628-331DDEB25236}"/>
              </a:ext>
            </a:extLst>
          </p:cNvPr>
          <p:cNvSpPr/>
          <p:nvPr/>
        </p:nvSpPr>
        <p:spPr>
          <a:xfrm>
            <a:off x="6564089" y="4200005"/>
            <a:ext cx="1565978" cy="285410"/>
          </a:xfrm>
          <a:prstGeom prst="snip2Diag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074" name="Picture 26" descr="Picture background">
            <a:extLst>
              <a:ext uri="{FF2B5EF4-FFF2-40B4-BE49-F238E27FC236}">
                <a16:creationId xmlns:a16="http://schemas.microsoft.com/office/drawing/2014/main" id="{2EBF6977-86BC-E537-A593-472D4B252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263" y="4214131"/>
            <a:ext cx="251800" cy="25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" name="TextBox 1043">
            <a:extLst>
              <a:ext uri="{FF2B5EF4-FFF2-40B4-BE49-F238E27FC236}">
                <a16:creationId xmlns:a16="http://schemas.microsoft.com/office/drawing/2014/main" id="{18CEED4F-82C6-193F-F257-2CC0267283A7}"/>
              </a:ext>
            </a:extLst>
          </p:cNvPr>
          <p:cNvSpPr txBox="1"/>
          <p:nvPr/>
        </p:nvSpPr>
        <p:spPr>
          <a:xfrm>
            <a:off x="6803687" y="4185056"/>
            <a:ext cx="12673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</a:rPr>
              <a:t>8 </a:t>
            </a:r>
            <a:r>
              <a:rPr lang="ru-RU" sz="1400" dirty="0">
                <a:latin typeface="Times New Roman" panose="02020603050405020304" pitchFamily="18" charset="0"/>
              </a:rPr>
              <a:t>мастерских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46" name="TextBox 1045">
            <a:extLst>
              <a:ext uri="{FF2B5EF4-FFF2-40B4-BE49-F238E27FC236}">
                <a16:creationId xmlns:a16="http://schemas.microsoft.com/office/drawing/2014/main" id="{4B30D03C-8C6B-6A2F-5E1B-FADCD0BE5523}"/>
              </a:ext>
            </a:extLst>
          </p:cNvPr>
          <p:cNvSpPr txBox="1"/>
          <p:nvPr/>
        </p:nvSpPr>
        <p:spPr>
          <a:xfrm>
            <a:off x="4822404" y="4512715"/>
            <a:ext cx="51344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Калининградская область</a:t>
            </a:r>
            <a:r>
              <a:rPr lang="en-US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г. Советск</a:t>
            </a:r>
            <a:r>
              <a:rPr lang="en-US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ул. Герцена, 5 </a:t>
            </a:r>
            <a:br>
              <a:rPr lang="ru-RU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</a:t>
            </a:r>
            <a:r>
              <a:rPr lang="en-US" sz="1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 (40161) </a:t>
            </a:r>
            <a:r>
              <a:rPr lang="ru-RU" sz="12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3-50-21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tlzcollege@mail.ru</a:t>
            </a:r>
            <a:endParaRPr lang="ru-RU" sz="1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388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F856E523-3FF3-BFEF-E0E1-299FE28F03B9}"/>
              </a:ext>
            </a:extLst>
          </p:cNvPr>
          <p:cNvGrpSpPr/>
          <p:nvPr/>
        </p:nvGrpSpPr>
        <p:grpSpPr>
          <a:xfrm>
            <a:off x="-2495" y="-76572"/>
            <a:ext cx="9146495" cy="5296644"/>
            <a:chOff x="-129" y="-76572"/>
            <a:chExt cx="9146495" cy="5296644"/>
          </a:xfrm>
        </p:grpSpPr>
        <p:sp>
          <p:nvSpPr>
            <p:cNvPr id="4" name="Прямоугольный треугольник 3">
              <a:extLst>
                <a:ext uri="{FF2B5EF4-FFF2-40B4-BE49-F238E27FC236}">
                  <a16:creationId xmlns:a16="http://schemas.microsoft.com/office/drawing/2014/main" id="{37DEC5D8-C223-8D13-5748-EADD7C3F6899}"/>
                </a:ext>
              </a:extLst>
            </p:cNvPr>
            <p:cNvSpPr/>
            <p:nvPr/>
          </p:nvSpPr>
          <p:spPr>
            <a:xfrm rot="5400000">
              <a:off x="-129" y="0"/>
              <a:ext cx="5220072" cy="5220072"/>
            </a:xfrm>
            <a:prstGeom prst="rtTriangle">
              <a:avLst/>
            </a:prstGeom>
            <a:solidFill>
              <a:srgbClr val="FFC000">
                <a:alpha val="22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  <a:reflection stA="0" endPos="65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Прямоугольный треугольник 2">
              <a:extLst>
                <a:ext uri="{FF2B5EF4-FFF2-40B4-BE49-F238E27FC236}">
                  <a16:creationId xmlns:a16="http://schemas.microsoft.com/office/drawing/2014/main" id="{E5A58F24-F1BA-4646-7440-BE5CDA7C0F3F}"/>
                </a:ext>
              </a:extLst>
            </p:cNvPr>
            <p:cNvSpPr/>
            <p:nvPr/>
          </p:nvSpPr>
          <p:spPr>
            <a:xfrm rot="16200000">
              <a:off x="3926294" y="-76572"/>
              <a:ext cx="5220072" cy="5220072"/>
            </a:xfrm>
            <a:prstGeom prst="rtTriangl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53000"/>
                  </a:srgbClr>
                </a:gs>
                <a:gs pos="50000">
                  <a:srgbClr val="92D050">
                    <a:tint val="44500"/>
                    <a:satMod val="160000"/>
                    <a:alpha val="51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5" name="Picture 2" descr="государственное бюджетное образовательное учреждение среднего профессионального образования калининградской области технологический колледж">
            <a:extLst>
              <a:ext uri="{FF2B5EF4-FFF2-40B4-BE49-F238E27FC236}">
                <a16:creationId xmlns:a16="http://schemas.microsoft.com/office/drawing/2014/main" id="{1D826837-80B2-DE66-2F62-D58B9E99CE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lum contrast="10000"/>
          </a:blip>
          <a:srcRect r="74073"/>
          <a:stretch/>
        </p:blipFill>
        <p:spPr bwMode="auto">
          <a:xfrm>
            <a:off x="0" y="59022"/>
            <a:ext cx="1725282" cy="793759"/>
          </a:xfrm>
          <a:prstGeom prst="rect">
            <a:avLst/>
          </a:prstGeom>
          <a:noFill/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FDD08896-894E-032E-5747-B1E3E0577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550" y="16545"/>
            <a:ext cx="1459608" cy="82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EA2BC6-D5B0-D333-FB53-4548400B21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354" y="4073926"/>
            <a:ext cx="1396368" cy="682799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263933-82F1-94A3-C4C4-012358CD01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509" y="3008269"/>
            <a:ext cx="1396368" cy="682799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89E8BE0-FF35-6275-166F-247F3F5C20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536" y="2354441"/>
            <a:ext cx="1396369" cy="682800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9C2BD8F-1A47-2C71-BB29-D77CDBD0A96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354" y="1910776"/>
            <a:ext cx="1396368" cy="682799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AC07035-349A-19AE-CA41-D1CA313F17B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85" y="1962047"/>
            <a:ext cx="1362926" cy="666446"/>
          </a:xfrm>
          <a:prstGeom prst="rect">
            <a:avLst/>
          </a:prstGeom>
          <a:solidFill>
            <a:schemeClr val="bg1"/>
          </a:solidFill>
          <a:ln w="22225" cap="sq" cmpd="tri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27FCB7B-D4CA-5CA0-F228-8C2080848F2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610" y="3008268"/>
            <a:ext cx="1385973" cy="682799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6FEC6CF-EC90-F1DE-80CC-EDEA0F165E6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416" y="3476785"/>
            <a:ext cx="1338608" cy="654556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78ED7DD7-70FA-A4B3-BA97-CC71D1855C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5647"/>
              </p:ext>
            </p:extLst>
          </p:nvPr>
        </p:nvGraphicFramePr>
        <p:xfrm>
          <a:off x="949197" y="4073926"/>
          <a:ext cx="1338608" cy="656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Acrobat Document" r:id="rId13" imgW="55349763" imgH="22945384" progId="Acrobat.Document.DC">
                  <p:embed/>
                </p:oleObj>
              </mc:Choice>
              <mc:Fallback>
                <p:oleObj name="Acrobat Document" r:id="rId13" imgW="55349763" imgH="22945384" progId="Acrobat.Document.DC">
                  <p:embed/>
                  <p:pic>
                    <p:nvPicPr>
                      <p:cNvPr id="22" name="Объект 21">
                        <a:extLst>
                          <a:ext uri="{FF2B5EF4-FFF2-40B4-BE49-F238E27FC236}">
                            <a16:creationId xmlns:a16="http://schemas.microsoft.com/office/drawing/2014/main" id="{6FC890C8-471C-5548-E2D9-2BC09AB4E1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49197" y="4073926"/>
                        <a:ext cx="1338608" cy="65606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5400">
                        <a:solidFill>
                          <a:srgbClr val="FFC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37FD2374-A6A9-6F41-F63D-CE0577755606}"/>
              </a:ext>
            </a:extLst>
          </p:cNvPr>
          <p:cNvSpPr/>
          <p:nvPr/>
        </p:nvSpPr>
        <p:spPr>
          <a:xfrm>
            <a:off x="2771800" y="846244"/>
            <a:ext cx="4074311" cy="440169"/>
          </a:xfrm>
          <a:prstGeom prst="round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4150" marR="28892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E6AAA9-7AD7-131A-2412-4B5CFD2AD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676" y="841407"/>
            <a:ext cx="6300192" cy="440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Мастерские </a:t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проведения демонстрационного экзамена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0922DB14-665D-445C-DE77-2C60235BB7CC}"/>
              </a:ext>
            </a:extLst>
          </p:cNvPr>
          <p:cNvSpPr/>
          <p:nvPr/>
        </p:nvSpPr>
        <p:spPr>
          <a:xfrm>
            <a:off x="6369704" y="1384653"/>
            <a:ext cx="1954631" cy="386485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DC625A-39F3-08E1-D51F-3FB401BB2CAE}"/>
              </a:ext>
            </a:extLst>
          </p:cNvPr>
          <p:cNvSpPr txBox="1"/>
          <p:nvPr/>
        </p:nvSpPr>
        <p:spPr>
          <a:xfrm>
            <a:off x="6300192" y="1405715"/>
            <a:ext cx="2068258" cy="324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г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рант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1086F36D-D951-C5A9-9DF6-97A52E3F333B}"/>
              </a:ext>
            </a:extLst>
          </p:cNvPr>
          <p:cNvSpPr/>
          <p:nvPr/>
        </p:nvSpPr>
        <p:spPr>
          <a:xfrm>
            <a:off x="1227013" y="1396370"/>
            <a:ext cx="1954631" cy="363049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6F25A1-DE9C-A72D-3B81-670C4BD8B43C}"/>
              </a:ext>
            </a:extLst>
          </p:cNvPr>
          <p:cNvSpPr txBox="1"/>
          <p:nvPr/>
        </p:nvSpPr>
        <p:spPr>
          <a:xfrm>
            <a:off x="1193506" y="1393066"/>
            <a:ext cx="2021647" cy="324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Внебюджет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колледжа                                      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350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F856E523-3FF3-BFEF-E0E1-299FE28F03B9}"/>
              </a:ext>
            </a:extLst>
          </p:cNvPr>
          <p:cNvGrpSpPr/>
          <p:nvPr/>
        </p:nvGrpSpPr>
        <p:grpSpPr>
          <a:xfrm>
            <a:off x="0" y="-76572"/>
            <a:ext cx="9146495" cy="5296644"/>
            <a:chOff x="-129" y="-76572"/>
            <a:chExt cx="9146495" cy="5296644"/>
          </a:xfrm>
        </p:grpSpPr>
        <p:sp>
          <p:nvSpPr>
            <p:cNvPr id="4" name="Прямоугольный треугольник 3">
              <a:extLst>
                <a:ext uri="{FF2B5EF4-FFF2-40B4-BE49-F238E27FC236}">
                  <a16:creationId xmlns:a16="http://schemas.microsoft.com/office/drawing/2014/main" id="{37DEC5D8-C223-8D13-5748-EADD7C3F6899}"/>
                </a:ext>
              </a:extLst>
            </p:cNvPr>
            <p:cNvSpPr/>
            <p:nvPr/>
          </p:nvSpPr>
          <p:spPr>
            <a:xfrm rot="5400000">
              <a:off x="-129" y="0"/>
              <a:ext cx="5220072" cy="5220072"/>
            </a:xfrm>
            <a:prstGeom prst="rtTriangle">
              <a:avLst/>
            </a:prstGeom>
            <a:solidFill>
              <a:srgbClr val="FFC000">
                <a:alpha val="22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  <a:reflection stA="0" endPos="65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Прямоугольный треугольник 2">
              <a:extLst>
                <a:ext uri="{FF2B5EF4-FFF2-40B4-BE49-F238E27FC236}">
                  <a16:creationId xmlns:a16="http://schemas.microsoft.com/office/drawing/2014/main" id="{E5A58F24-F1BA-4646-7440-BE5CDA7C0F3F}"/>
                </a:ext>
              </a:extLst>
            </p:cNvPr>
            <p:cNvSpPr/>
            <p:nvPr/>
          </p:nvSpPr>
          <p:spPr>
            <a:xfrm rot="16200000">
              <a:off x="3926294" y="-76572"/>
              <a:ext cx="5220072" cy="5220072"/>
            </a:xfrm>
            <a:prstGeom prst="rtTriangl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53000"/>
                  </a:srgbClr>
                </a:gs>
                <a:gs pos="50000">
                  <a:srgbClr val="92D050">
                    <a:tint val="44500"/>
                    <a:satMod val="160000"/>
                    <a:alpha val="51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5" name="Picture 2" descr="государственное бюджетное образовательное учреждение среднего профессионального образования калининградской области технологический колледж">
            <a:extLst>
              <a:ext uri="{FF2B5EF4-FFF2-40B4-BE49-F238E27FC236}">
                <a16:creationId xmlns:a16="http://schemas.microsoft.com/office/drawing/2014/main" id="{1D826837-80B2-DE66-2F62-D58B9E99CE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lum contrast="10000"/>
          </a:blip>
          <a:srcRect r="74073"/>
          <a:stretch/>
        </p:blipFill>
        <p:spPr bwMode="auto">
          <a:xfrm>
            <a:off x="0" y="59022"/>
            <a:ext cx="1725282" cy="793759"/>
          </a:xfrm>
          <a:prstGeom prst="rect">
            <a:avLst/>
          </a:prstGeom>
          <a:noFill/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FDD08896-894E-032E-5747-B1E3E0577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550" y="16545"/>
            <a:ext cx="1459608" cy="82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E4C692A-7B6E-83A1-ED61-38B7A5CD8500}"/>
              </a:ext>
            </a:extLst>
          </p:cNvPr>
          <p:cNvSpPr/>
          <p:nvPr/>
        </p:nvSpPr>
        <p:spPr>
          <a:xfrm>
            <a:off x="173601" y="916524"/>
            <a:ext cx="4608512" cy="491859"/>
          </a:xfrm>
          <a:prstGeom prst="roundRect">
            <a:avLst/>
          </a:prstGeom>
          <a:solidFill>
            <a:schemeClr val="bg1">
              <a:alpha val="4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0946EF-448E-6213-8BDD-F108D74AF842}"/>
              </a:ext>
            </a:extLst>
          </p:cNvPr>
          <p:cNvSpPr txBox="1"/>
          <p:nvPr/>
        </p:nvSpPr>
        <p:spPr>
          <a:xfrm>
            <a:off x="190428" y="912087"/>
            <a:ext cx="45980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профессиональное образование по программам подготовки специалистов</a:t>
            </a:r>
          </a:p>
        </p:txBody>
      </p:sp>
      <p:sp>
        <p:nvSpPr>
          <p:cNvPr id="1047" name="Прямоугольник: скругленные углы 1046">
            <a:extLst>
              <a:ext uri="{FF2B5EF4-FFF2-40B4-BE49-F238E27FC236}">
                <a16:creationId xmlns:a16="http://schemas.microsoft.com/office/drawing/2014/main" id="{C67417E5-4177-3AF7-6B2E-5D714E9D3AE7}"/>
              </a:ext>
            </a:extLst>
          </p:cNvPr>
          <p:cNvSpPr/>
          <p:nvPr/>
        </p:nvSpPr>
        <p:spPr>
          <a:xfrm>
            <a:off x="179935" y="1600380"/>
            <a:ext cx="4608511" cy="274681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48" name="Прямоугольник: скругленные углы 2047">
            <a:extLst>
              <a:ext uri="{FF2B5EF4-FFF2-40B4-BE49-F238E27FC236}">
                <a16:creationId xmlns:a16="http://schemas.microsoft.com/office/drawing/2014/main" id="{292ADA03-84F4-F6D5-3F1D-68477F56B3D8}"/>
              </a:ext>
            </a:extLst>
          </p:cNvPr>
          <p:cNvSpPr/>
          <p:nvPr/>
        </p:nvSpPr>
        <p:spPr>
          <a:xfrm>
            <a:off x="168887" y="1874033"/>
            <a:ext cx="4621758" cy="274681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49" name="Прямоугольник: скругленные углы 2048">
            <a:extLst>
              <a:ext uri="{FF2B5EF4-FFF2-40B4-BE49-F238E27FC236}">
                <a16:creationId xmlns:a16="http://schemas.microsoft.com/office/drawing/2014/main" id="{546CB958-214D-7E82-81D9-C46A9A775307}"/>
              </a:ext>
            </a:extLst>
          </p:cNvPr>
          <p:cNvSpPr/>
          <p:nvPr/>
        </p:nvSpPr>
        <p:spPr>
          <a:xfrm>
            <a:off x="179935" y="2134614"/>
            <a:ext cx="4618335" cy="274681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50" name="Прямоугольник: скругленные углы 2049">
            <a:extLst>
              <a:ext uri="{FF2B5EF4-FFF2-40B4-BE49-F238E27FC236}">
                <a16:creationId xmlns:a16="http://schemas.microsoft.com/office/drawing/2014/main" id="{BE208417-2111-8A97-71BB-3E128528CAE2}"/>
              </a:ext>
            </a:extLst>
          </p:cNvPr>
          <p:cNvSpPr/>
          <p:nvPr/>
        </p:nvSpPr>
        <p:spPr>
          <a:xfrm>
            <a:off x="179935" y="2422473"/>
            <a:ext cx="4608511" cy="413793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86A1A23-8C67-232A-02D7-E2B47270FCD8}"/>
              </a:ext>
            </a:extLst>
          </p:cNvPr>
          <p:cNvSpPr txBox="1"/>
          <p:nvPr/>
        </p:nvSpPr>
        <p:spPr>
          <a:xfrm>
            <a:off x="-208830" y="1857681"/>
            <a:ext cx="45129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и системное администрирование (на базе 9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7AB1CE2-EDA9-4002-8C28-468C0B8EC35C}"/>
              </a:ext>
            </a:extLst>
          </p:cNvPr>
          <p:cNvSpPr txBox="1"/>
          <p:nvPr/>
        </p:nvSpPr>
        <p:spPr>
          <a:xfrm>
            <a:off x="96644" y="1605041"/>
            <a:ext cx="46086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и эксплуатация зданий и сооружений (на базе 9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19CBB5C-324A-1979-9566-C3840CFE74A4}"/>
              </a:ext>
            </a:extLst>
          </p:cNvPr>
          <p:cNvSpPr txBox="1"/>
          <p:nvPr/>
        </p:nvSpPr>
        <p:spPr>
          <a:xfrm>
            <a:off x="107300" y="2146254"/>
            <a:ext cx="47734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продуктов питания из растительного сырья (на базе 9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2A7C608-AB38-AFED-11B5-25C0E8809965}"/>
              </a:ext>
            </a:extLst>
          </p:cNvPr>
          <p:cNvSpPr txBox="1"/>
          <p:nvPr/>
        </p:nvSpPr>
        <p:spPr>
          <a:xfrm>
            <a:off x="146342" y="2392794"/>
            <a:ext cx="47593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продуктов питания животного происхождения (на базе 9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2051" name="Прямоугольник: скругленные углы 2050">
            <a:extLst>
              <a:ext uri="{FF2B5EF4-FFF2-40B4-BE49-F238E27FC236}">
                <a16:creationId xmlns:a16="http://schemas.microsoft.com/office/drawing/2014/main" id="{8D24FC93-9A06-5349-26E2-5E3D68F57A32}"/>
              </a:ext>
            </a:extLst>
          </p:cNvPr>
          <p:cNvSpPr/>
          <p:nvPr/>
        </p:nvSpPr>
        <p:spPr>
          <a:xfrm>
            <a:off x="173601" y="2844048"/>
            <a:ext cx="4608511" cy="449633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B40F7B4-15C2-290D-8D3C-CEC609C582A8}"/>
              </a:ext>
            </a:extLst>
          </p:cNvPr>
          <p:cNvSpPr txBox="1"/>
          <p:nvPr/>
        </p:nvSpPr>
        <p:spPr>
          <a:xfrm>
            <a:off x="156168" y="2854626"/>
            <a:ext cx="45980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Технического обслуживание и ремонт двигателей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 и агрегатов автомобилей (на базе 9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2052" name="Прямоугольник: скругленные углы 2051">
            <a:extLst>
              <a:ext uri="{FF2B5EF4-FFF2-40B4-BE49-F238E27FC236}">
                <a16:creationId xmlns:a16="http://schemas.microsoft.com/office/drawing/2014/main" id="{A9EA9CAD-A124-D3DF-F02D-7493B330286A}"/>
              </a:ext>
            </a:extLst>
          </p:cNvPr>
          <p:cNvSpPr/>
          <p:nvPr/>
        </p:nvSpPr>
        <p:spPr>
          <a:xfrm>
            <a:off x="168887" y="3299783"/>
            <a:ext cx="4608511" cy="257275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5267677-1080-3F96-91F6-453688F5636C}"/>
              </a:ext>
            </a:extLst>
          </p:cNvPr>
          <p:cNvSpPr txBox="1"/>
          <p:nvPr/>
        </p:nvSpPr>
        <p:spPr>
          <a:xfrm>
            <a:off x="-1114270" y="3303095"/>
            <a:ext cx="45980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Торговое дело (на базе 9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2053" name="Прямоугольник: скругленные углы 2052">
            <a:extLst>
              <a:ext uri="{FF2B5EF4-FFF2-40B4-BE49-F238E27FC236}">
                <a16:creationId xmlns:a16="http://schemas.microsoft.com/office/drawing/2014/main" id="{820BEC7D-A8D2-C947-9C24-C3BF5F382836}"/>
              </a:ext>
            </a:extLst>
          </p:cNvPr>
          <p:cNvSpPr/>
          <p:nvPr/>
        </p:nvSpPr>
        <p:spPr>
          <a:xfrm>
            <a:off x="179935" y="3561288"/>
            <a:ext cx="4608511" cy="274681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1E6CA6B-3E3E-AA22-BA30-BF1F479F7A12}"/>
              </a:ext>
            </a:extLst>
          </p:cNvPr>
          <p:cNvSpPr txBox="1"/>
          <p:nvPr/>
        </p:nvSpPr>
        <p:spPr>
          <a:xfrm>
            <a:off x="-135146" y="3553830"/>
            <a:ext cx="37722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Поварское и кондитерское дело (на базе 9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2054" name="Прямоугольник: скругленные углы 2053">
            <a:extLst>
              <a:ext uri="{FF2B5EF4-FFF2-40B4-BE49-F238E27FC236}">
                <a16:creationId xmlns:a16="http://schemas.microsoft.com/office/drawing/2014/main" id="{8A5EA79C-0D23-4014-6778-A3C6BEF299A6}"/>
              </a:ext>
            </a:extLst>
          </p:cNvPr>
          <p:cNvSpPr/>
          <p:nvPr/>
        </p:nvSpPr>
        <p:spPr>
          <a:xfrm>
            <a:off x="187534" y="3835929"/>
            <a:ext cx="4608511" cy="274681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55" name="Прямоугольник: скругленные углы 2054">
            <a:extLst>
              <a:ext uri="{FF2B5EF4-FFF2-40B4-BE49-F238E27FC236}">
                <a16:creationId xmlns:a16="http://schemas.microsoft.com/office/drawing/2014/main" id="{6AD7E3FF-4E1F-2C91-E576-75673C2345F2}"/>
              </a:ext>
            </a:extLst>
          </p:cNvPr>
          <p:cNvSpPr/>
          <p:nvPr/>
        </p:nvSpPr>
        <p:spPr>
          <a:xfrm>
            <a:off x="179935" y="4110610"/>
            <a:ext cx="4608511" cy="274681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BCEA14F-A2CB-13DF-D96E-0FB3994F6116}"/>
              </a:ext>
            </a:extLst>
          </p:cNvPr>
          <p:cNvSpPr txBox="1"/>
          <p:nvPr/>
        </p:nvSpPr>
        <p:spPr>
          <a:xfrm>
            <a:off x="-41992" y="3828511"/>
            <a:ext cx="35937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индустрии красоты (на базе 9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E9CB7B8-09D4-8862-F832-B7041A2EA0AC}"/>
              </a:ext>
            </a:extLst>
          </p:cNvPr>
          <p:cNvSpPr txBox="1"/>
          <p:nvPr/>
        </p:nvSpPr>
        <p:spPr>
          <a:xfrm>
            <a:off x="107300" y="4098900"/>
            <a:ext cx="26794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 (по отраслям)  (на базе 9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2056" name="Прямоугольник: скругленные углы 2055">
            <a:extLst>
              <a:ext uri="{FF2B5EF4-FFF2-40B4-BE49-F238E27FC236}">
                <a16:creationId xmlns:a16="http://schemas.microsoft.com/office/drawing/2014/main" id="{7206E2F0-2C72-3652-ACA0-27DA18685512}"/>
              </a:ext>
            </a:extLst>
          </p:cNvPr>
          <p:cNvSpPr/>
          <p:nvPr/>
        </p:nvSpPr>
        <p:spPr>
          <a:xfrm>
            <a:off x="175510" y="4390660"/>
            <a:ext cx="4608511" cy="411429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4209788-6D73-7F3E-DD78-442E79BEDDA4}"/>
              </a:ext>
            </a:extLst>
          </p:cNvPr>
          <p:cNvSpPr txBox="1"/>
          <p:nvPr/>
        </p:nvSpPr>
        <p:spPr>
          <a:xfrm>
            <a:off x="156168" y="4358524"/>
            <a:ext cx="45980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наладка и эксплуатация электрооборудования промышленных и гражданских зданий (на базе 9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2057" name="Прямоугольник: скругленные углы 2056">
            <a:extLst>
              <a:ext uri="{FF2B5EF4-FFF2-40B4-BE49-F238E27FC236}">
                <a16:creationId xmlns:a16="http://schemas.microsoft.com/office/drawing/2014/main" id="{71BF913F-9680-6C2D-A8CD-A9DD9AFEDFC4}"/>
              </a:ext>
            </a:extLst>
          </p:cNvPr>
          <p:cNvSpPr/>
          <p:nvPr/>
        </p:nvSpPr>
        <p:spPr>
          <a:xfrm>
            <a:off x="4911816" y="931901"/>
            <a:ext cx="4041755" cy="461665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59" name="TextBox 2058">
            <a:extLst>
              <a:ext uri="{FF2B5EF4-FFF2-40B4-BE49-F238E27FC236}">
                <a16:creationId xmlns:a16="http://schemas.microsoft.com/office/drawing/2014/main" id="{B2DE2909-911F-E240-04CF-A7EE7BD5AE3C}"/>
              </a:ext>
            </a:extLst>
          </p:cNvPr>
          <p:cNvSpPr txBox="1"/>
          <p:nvPr/>
        </p:nvSpPr>
        <p:spPr>
          <a:xfrm>
            <a:off x="4633684" y="999738"/>
            <a:ext cx="45980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Профессионалитет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2" name="Прямоугольник: скругленные углы 2061">
            <a:extLst>
              <a:ext uri="{FF2B5EF4-FFF2-40B4-BE49-F238E27FC236}">
                <a16:creationId xmlns:a16="http://schemas.microsoft.com/office/drawing/2014/main" id="{DC8BA23A-D0FA-B39B-485B-D5DDFBFB0E68}"/>
              </a:ext>
            </a:extLst>
          </p:cNvPr>
          <p:cNvSpPr/>
          <p:nvPr/>
        </p:nvSpPr>
        <p:spPr>
          <a:xfrm>
            <a:off x="4953009" y="1599773"/>
            <a:ext cx="4000561" cy="461665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63" name="Прямоугольник: скругленные углы 2062">
            <a:extLst>
              <a:ext uri="{FF2B5EF4-FFF2-40B4-BE49-F238E27FC236}">
                <a16:creationId xmlns:a16="http://schemas.microsoft.com/office/drawing/2014/main" id="{B0A70D69-AC86-A8C6-F249-36261468FD65}"/>
              </a:ext>
            </a:extLst>
          </p:cNvPr>
          <p:cNvSpPr/>
          <p:nvPr/>
        </p:nvSpPr>
        <p:spPr>
          <a:xfrm>
            <a:off x="4947416" y="2061438"/>
            <a:ext cx="4000561" cy="282267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65" name="TextBox 2064">
            <a:extLst>
              <a:ext uri="{FF2B5EF4-FFF2-40B4-BE49-F238E27FC236}">
                <a16:creationId xmlns:a16="http://schemas.microsoft.com/office/drawing/2014/main" id="{59E0A082-1091-C217-FFCE-B23CF8D99238}"/>
              </a:ext>
            </a:extLst>
          </p:cNvPr>
          <p:cNvSpPr txBox="1"/>
          <p:nvPr/>
        </p:nvSpPr>
        <p:spPr>
          <a:xfrm>
            <a:off x="4947121" y="1615216"/>
            <a:ext cx="40708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Электромонтёр по ремонту и обслуживанию электрооборудования (по отраслям) (на базе 9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2067" name="TextBox 2066">
            <a:extLst>
              <a:ext uri="{FF2B5EF4-FFF2-40B4-BE49-F238E27FC236}">
                <a16:creationId xmlns:a16="http://schemas.microsoft.com/office/drawing/2014/main" id="{AD77B337-45AF-484B-7ABB-AEB28D29E26F}"/>
              </a:ext>
            </a:extLst>
          </p:cNvPr>
          <p:cNvSpPr txBox="1"/>
          <p:nvPr/>
        </p:nvSpPr>
        <p:spPr>
          <a:xfrm>
            <a:off x="4945212" y="2045575"/>
            <a:ext cx="40708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Сварочное производство (на базе 9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2073" name="Прямоугольник: скругленные углы 2072">
            <a:extLst>
              <a:ext uri="{FF2B5EF4-FFF2-40B4-BE49-F238E27FC236}">
                <a16:creationId xmlns:a16="http://schemas.microsoft.com/office/drawing/2014/main" id="{F9D862D2-F631-3487-0452-CB656A2998E0}"/>
              </a:ext>
            </a:extLst>
          </p:cNvPr>
          <p:cNvSpPr/>
          <p:nvPr/>
        </p:nvSpPr>
        <p:spPr>
          <a:xfrm>
            <a:off x="4935852" y="2528987"/>
            <a:ext cx="4041755" cy="239389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5" name="TextBox 2074">
            <a:extLst>
              <a:ext uri="{FF2B5EF4-FFF2-40B4-BE49-F238E27FC236}">
                <a16:creationId xmlns:a16="http://schemas.microsoft.com/office/drawing/2014/main" id="{BEA07784-95FC-F58E-9149-0A4AE4C84E43}"/>
              </a:ext>
            </a:extLst>
          </p:cNvPr>
          <p:cNvSpPr txBox="1"/>
          <p:nvPr/>
        </p:nvSpPr>
        <p:spPr>
          <a:xfrm>
            <a:off x="4681195" y="2466591"/>
            <a:ext cx="45980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обучение</a:t>
            </a:r>
          </a:p>
        </p:txBody>
      </p:sp>
      <p:sp>
        <p:nvSpPr>
          <p:cNvPr id="2077" name="Прямоугольник: скругленные углы 2076">
            <a:extLst>
              <a:ext uri="{FF2B5EF4-FFF2-40B4-BE49-F238E27FC236}">
                <a16:creationId xmlns:a16="http://schemas.microsoft.com/office/drawing/2014/main" id="{0DC0A1D8-4D5E-CAE1-7D91-E3DB0D017B66}"/>
              </a:ext>
            </a:extLst>
          </p:cNvPr>
          <p:cNvSpPr/>
          <p:nvPr/>
        </p:nvSpPr>
        <p:spPr>
          <a:xfrm>
            <a:off x="4943581" y="2759001"/>
            <a:ext cx="4041755" cy="268481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8" name="TextBox 2077">
            <a:extLst>
              <a:ext uri="{FF2B5EF4-FFF2-40B4-BE49-F238E27FC236}">
                <a16:creationId xmlns:a16="http://schemas.microsoft.com/office/drawing/2014/main" id="{D25A4C53-3051-2EAB-8439-146C5A468034}"/>
              </a:ext>
            </a:extLst>
          </p:cNvPr>
          <p:cNvSpPr txBox="1"/>
          <p:nvPr/>
        </p:nvSpPr>
        <p:spPr>
          <a:xfrm>
            <a:off x="4930282" y="2738268"/>
            <a:ext cx="40708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Портной</a:t>
            </a:r>
          </a:p>
        </p:txBody>
      </p:sp>
      <p:pic>
        <p:nvPicPr>
          <p:cNvPr id="1029" name="Рисунок 1028">
            <a:extLst>
              <a:ext uri="{FF2B5EF4-FFF2-40B4-BE49-F238E27FC236}">
                <a16:creationId xmlns:a16="http://schemas.microsoft.com/office/drawing/2014/main" id="{FF4CFF78-C866-8C05-7761-CDDD29782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1833" y="4230897"/>
            <a:ext cx="217614" cy="194707"/>
          </a:xfrm>
          <a:prstGeom prst="rect">
            <a:avLst/>
          </a:prstGeom>
        </p:spPr>
      </p:pic>
      <p:sp>
        <p:nvSpPr>
          <p:cNvPr id="1048" name="Прямоугольник: скругленные углы 1047">
            <a:extLst>
              <a:ext uri="{FF2B5EF4-FFF2-40B4-BE49-F238E27FC236}">
                <a16:creationId xmlns:a16="http://schemas.microsoft.com/office/drawing/2014/main" id="{F6BD74F0-4050-7948-2360-73BA758528D7}"/>
              </a:ext>
            </a:extLst>
          </p:cNvPr>
          <p:cNvSpPr/>
          <p:nvPr/>
        </p:nvSpPr>
        <p:spPr>
          <a:xfrm>
            <a:off x="5949207" y="3962099"/>
            <a:ext cx="1944216" cy="249500"/>
          </a:xfrm>
          <a:prstGeom prst="roundRect">
            <a:avLst/>
          </a:prstGeom>
          <a:solidFill>
            <a:schemeClr val="bg1">
              <a:alpha val="43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2" name="Picture 6" descr="Picture background">
            <a:extLst>
              <a:ext uri="{FF2B5EF4-FFF2-40B4-BE49-F238E27FC236}">
                <a16:creationId xmlns:a16="http://schemas.microsoft.com/office/drawing/2014/main" id="{9477C378-2204-A601-02EE-F491BEF8A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660" y="3975553"/>
            <a:ext cx="217451" cy="2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9" name="TextBox 1048">
            <a:extLst>
              <a:ext uri="{FF2B5EF4-FFF2-40B4-BE49-F238E27FC236}">
                <a16:creationId xmlns:a16="http://schemas.microsoft.com/office/drawing/2014/main" id="{0583079C-7085-C8DA-BC06-DE51F13A69A1}"/>
              </a:ext>
            </a:extLst>
          </p:cNvPr>
          <p:cNvSpPr txBox="1"/>
          <p:nvPr/>
        </p:nvSpPr>
        <p:spPr>
          <a:xfrm>
            <a:off x="6200355" y="3934834"/>
            <a:ext cx="17357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802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</a:p>
        </p:txBody>
      </p:sp>
      <p:sp>
        <p:nvSpPr>
          <p:cNvPr id="1050" name="Прямоугольник: скругленные углы 1049">
            <a:extLst>
              <a:ext uri="{FF2B5EF4-FFF2-40B4-BE49-F238E27FC236}">
                <a16:creationId xmlns:a16="http://schemas.microsoft.com/office/drawing/2014/main" id="{CFEE8BC7-6A9A-75B3-7DDC-E810944248DE}"/>
              </a:ext>
            </a:extLst>
          </p:cNvPr>
          <p:cNvSpPr/>
          <p:nvPr/>
        </p:nvSpPr>
        <p:spPr>
          <a:xfrm>
            <a:off x="6921315" y="4211692"/>
            <a:ext cx="1738421" cy="249500"/>
          </a:xfrm>
          <a:prstGeom prst="roundRect">
            <a:avLst/>
          </a:prstGeom>
          <a:solidFill>
            <a:schemeClr val="bg1">
              <a:alpha val="43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1" name="Прямоугольник: скругленные углы 1050">
            <a:extLst>
              <a:ext uri="{FF2B5EF4-FFF2-40B4-BE49-F238E27FC236}">
                <a16:creationId xmlns:a16="http://schemas.microsoft.com/office/drawing/2014/main" id="{6BC6B8A1-666D-A5BB-43B6-AFC4919935FB}"/>
              </a:ext>
            </a:extLst>
          </p:cNvPr>
          <p:cNvSpPr/>
          <p:nvPr/>
        </p:nvSpPr>
        <p:spPr>
          <a:xfrm>
            <a:off x="5172187" y="4207047"/>
            <a:ext cx="1739787" cy="258790"/>
          </a:xfrm>
          <a:prstGeom prst="roundRect">
            <a:avLst/>
          </a:prstGeom>
          <a:solidFill>
            <a:schemeClr val="bg1">
              <a:alpha val="43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4" descr="Picture background">
            <a:extLst>
              <a:ext uri="{FF2B5EF4-FFF2-40B4-BE49-F238E27FC236}">
                <a16:creationId xmlns:a16="http://schemas.microsoft.com/office/drawing/2014/main" id="{D93B36E5-39CD-0E29-7ECB-ACC50B4FF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589" y="4242658"/>
            <a:ext cx="193064" cy="18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9" name="TextBox 2078">
            <a:extLst>
              <a:ext uri="{FF2B5EF4-FFF2-40B4-BE49-F238E27FC236}">
                <a16:creationId xmlns:a16="http://schemas.microsoft.com/office/drawing/2014/main" id="{46D4956A-4C34-0997-23DF-8F8012409D32}"/>
              </a:ext>
            </a:extLst>
          </p:cNvPr>
          <p:cNvSpPr txBox="1"/>
          <p:nvPr/>
        </p:nvSpPr>
        <p:spPr>
          <a:xfrm>
            <a:off x="5337942" y="4182551"/>
            <a:ext cx="16665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Специальностей</a:t>
            </a:r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1659C902-67CA-4135-296D-C9E506351DAC}"/>
              </a:ext>
            </a:extLst>
          </p:cNvPr>
          <p:cNvSpPr txBox="1"/>
          <p:nvPr/>
        </p:nvSpPr>
        <p:spPr>
          <a:xfrm>
            <a:off x="7250078" y="4182696"/>
            <a:ext cx="12237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Профессия</a:t>
            </a:r>
          </a:p>
        </p:txBody>
      </p:sp>
    </p:spTree>
    <p:extLst>
      <p:ext uri="{BB962C8B-B14F-4D97-AF65-F5344CB8AC3E}">
        <p14:creationId xmlns:p14="http://schemas.microsoft.com/office/powerpoint/2010/main" val="1284193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2E2B369E-01AD-C658-3116-24BCDE75CC17}"/>
              </a:ext>
            </a:extLst>
          </p:cNvPr>
          <p:cNvSpPr/>
          <p:nvPr/>
        </p:nvSpPr>
        <p:spPr>
          <a:xfrm>
            <a:off x="1316119" y="3740029"/>
            <a:ext cx="249192" cy="205900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73656692-E278-670A-C8D6-5EB28D5D1ABB}"/>
              </a:ext>
            </a:extLst>
          </p:cNvPr>
          <p:cNvSpPr/>
          <p:nvPr/>
        </p:nvSpPr>
        <p:spPr>
          <a:xfrm>
            <a:off x="185686" y="3707136"/>
            <a:ext cx="1082702" cy="29607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4150" marR="28892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14510739-B313-EAB5-825A-463633772EBD}"/>
              </a:ext>
            </a:extLst>
          </p:cNvPr>
          <p:cNvSpPr/>
          <p:nvPr/>
        </p:nvSpPr>
        <p:spPr>
          <a:xfrm>
            <a:off x="83956" y="4426492"/>
            <a:ext cx="1243370" cy="37648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4150" marR="28892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B8F70E8-AF5C-6D3C-CC9E-1BB52CD01E6B}"/>
              </a:ext>
            </a:extLst>
          </p:cNvPr>
          <p:cNvSpPr/>
          <p:nvPr/>
        </p:nvSpPr>
        <p:spPr>
          <a:xfrm>
            <a:off x="1592761" y="4102520"/>
            <a:ext cx="6939679" cy="102443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4150" marR="28892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F94B411-C1C4-064E-D4AA-ADA07A785B7C}"/>
              </a:ext>
            </a:extLst>
          </p:cNvPr>
          <p:cNvSpPr/>
          <p:nvPr/>
        </p:nvSpPr>
        <p:spPr>
          <a:xfrm>
            <a:off x="1592761" y="3575029"/>
            <a:ext cx="6723655" cy="52749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4150" marR="28892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54" name="object 5">
            <a:extLst>
              <a:ext uri="{FF2B5EF4-FFF2-40B4-BE49-F238E27FC236}">
                <a16:creationId xmlns:a16="http://schemas.microsoft.com/office/drawing/2014/main" id="{8B328119-753D-8131-4577-2C89D479BCA4}"/>
              </a:ext>
            </a:extLst>
          </p:cNvPr>
          <p:cNvSpPr txBox="1"/>
          <p:nvPr/>
        </p:nvSpPr>
        <p:spPr>
          <a:xfrm>
            <a:off x="2681372" y="2251260"/>
            <a:ext cx="2664296" cy="17120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905" rIns="0" bIns="0" rtlCol="0">
            <a:spAutoFit/>
          </a:bodyPr>
          <a:lstStyle/>
          <a:p>
            <a:pPr marL="184150" marR="288925"/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F856E523-3FF3-BFEF-E0E1-299FE28F03B9}"/>
              </a:ext>
            </a:extLst>
          </p:cNvPr>
          <p:cNvGrpSpPr/>
          <p:nvPr/>
        </p:nvGrpSpPr>
        <p:grpSpPr>
          <a:xfrm>
            <a:off x="0" y="-76572"/>
            <a:ext cx="9146495" cy="5296644"/>
            <a:chOff x="-129" y="-76572"/>
            <a:chExt cx="9146495" cy="5296644"/>
          </a:xfrm>
        </p:grpSpPr>
        <p:sp>
          <p:nvSpPr>
            <p:cNvPr id="4" name="Прямоугольный треугольник 3">
              <a:extLst>
                <a:ext uri="{FF2B5EF4-FFF2-40B4-BE49-F238E27FC236}">
                  <a16:creationId xmlns:a16="http://schemas.microsoft.com/office/drawing/2014/main" id="{37DEC5D8-C223-8D13-5748-EADD7C3F6899}"/>
                </a:ext>
              </a:extLst>
            </p:cNvPr>
            <p:cNvSpPr/>
            <p:nvPr/>
          </p:nvSpPr>
          <p:spPr>
            <a:xfrm rot="5400000">
              <a:off x="-129" y="0"/>
              <a:ext cx="5220072" cy="5220072"/>
            </a:xfrm>
            <a:prstGeom prst="rtTriangle">
              <a:avLst/>
            </a:prstGeom>
            <a:solidFill>
              <a:srgbClr val="FFC000">
                <a:alpha val="24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  <a:reflection stA="0" endPos="65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Прямоугольный треугольник 2">
              <a:extLst>
                <a:ext uri="{FF2B5EF4-FFF2-40B4-BE49-F238E27FC236}">
                  <a16:creationId xmlns:a16="http://schemas.microsoft.com/office/drawing/2014/main" id="{E5A58F24-F1BA-4646-7440-BE5CDA7C0F3F}"/>
                </a:ext>
              </a:extLst>
            </p:cNvPr>
            <p:cNvSpPr/>
            <p:nvPr/>
          </p:nvSpPr>
          <p:spPr>
            <a:xfrm rot="16200000">
              <a:off x="3926294" y="-76572"/>
              <a:ext cx="5220072" cy="5220072"/>
            </a:xfrm>
            <a:prstGeom prst="rtTriangl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53000"/>
                  </a:srgbClr>
                </a:gs>
                <a:gs pos="50000">
                  <a:srgbClr val="92D050">
                    <a:tint val="44500"/>
                    <a:satMod val="160000"/>
                    <a:alpha val="51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4" name="Заголовок 43">
            <a:extLst>
              <a:ext uri="{FF2B5EF4-FFF2-40B4-BE49-F238E27FC236}">
                <a16:creationId xmlns:a16="http://schemas.microsoft.com/office/drawing/2014/main" id="{F3A734ED-B844-A98E-749E-935DF5478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65" y="930692"/>
            <a:ext cx="8146473" cy="615553"/>
          </a:xfrm>
        </p:spPr>
        <p:txBody>
          <a:bodyPr/>
          <a:lstStyle/>
          <a:p>
            <a:pPr algn="ctr"/>
            <a:r>
              <a:rPr lang="ru-RU" sz="2000" b="1" spc="8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КАРЬЕРНАЯ </a:t>
            </a:r>
            <a:r>
              <a:rPr lang="ru-RU" sz="2000" b="1" spc="8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КАРТА ВЫПУСКНИКА </a:t>
            </a:r>
            <a:r>
              <a:rPr lang="ru-RU" sz="2000" b="1" spc="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ПРОГРАММ </a:t>
            </a:r>
            <a:r>
              <a:rPr lang="ru-RU" sz="2000" b="1" spc="10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8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СРЕДНЕГО</a:t>
            </a:r>
            <a:r>
              <a:rPr lang="ru-RU" sz="2000" b="1" spc="-11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9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ПРОФЕССИОНАЛЬНОГО</a:t>
            </a:r>
            <a:r>
              <a:rPr lang="ru-RU" sz="2000" b="1" spc="-10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" name="Picture 2" descr="государственное бюджетное образовательное учреждение среднего профессионального образования калининградской области технологический колледж">
            <a:extLst>
              <a:ext uri="{FF2B5EF4-FFF2-40B4-BE49-F238E27FC236}">
                <a16:creationId xmlns:a16="http://schemas.microsoft.com/office/drawing/2014/main" id="{1D826837-80B2-DE66-2F62-D58B9E99CE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lum contrast="10000"/>
          </a:blip>
          <a:srcRect r="74073"/>
          <a:stretch/>
        </p:blipFill>
        <p:spPr bwMode="auto">
          <a:xfrm>
            <a:off x="0" y="59022"/>
            <a:ext cx="1725282" cy="793759"/>
          </a:xfrm>
          <a:prstGeom prst="rect">
            <a:avLst/>
          </a:prstGeom>
          <a:noFill/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27475452-BB71-05CA-11AE-1D2E763CC339}"/>
              </a:ext>
            </a:extLst>
          </p:cNvPr>
          <p:cNvSpPr txBox="1"/>
          <p:nvPr/>
        </p:nvSpPr>
        <p:spPr>
          <a:xfrm>
            <a:off x="314909" y="1576773"/>
            <a:ext cx="90885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755265" algn="l"/>
                <a:tab pos="5513705" algn="l"/>
              </a:tabLst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1. КАРЬЕРА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2.</a:t>
            </a:r>
            <a:r>
              <a:rPr lang="ru-RU" sz="1200" b="1" dirty="0">
                <a:solidFill>
                  <a:srgbClr val="ED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КАРЬЕРНОЕ ПРОСТРАНСТВО	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b="1" dirty="0">
                <a:solidFill>
                  <a:srgbClr val="ED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КАРЬЕРНАЯ КАРТА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object 4">
            <a:extLst>
              <a:ext uri="{FF2B5EF4-FFF2-40B4-BE49-F238E27FC236}">
                <a16:creationId xmlns:a16="http://schemas.microsoft.com/office/drawing/2014/main" id="{6E13BBDA-6915-60DA-D7D8-09E47A26908E}"/>
              </a:ext>
            </a:extLst>
          </p:cNvPr>
          <p:cNvSpPr txBox="1"/>
          <p:nvPr/>
        </p:nvSpPr>
        <p:spPr>
          <a:xfrm>
            <a:off x="55302" y="1848980"/>
            <a:ext cx="2554605" cy="171201"/>
          </a:xfrm>
          <a:prstGeom prst="rect">
            <a:avLst/>
          </a:prstGeom>
          <a:solidFill>
            <a:schemeClr val="accent6">
              <a:lumMod val="60000"/>
              <a:lumOff val="40000"/>
              <a:alpha val="0"/>
            </a:schemeClr>
          </a:solidFill>
        </p:spPr>
        <p:txBody>
          <a:bodyPr vert="horz" wrap="square" lIns="0" tIns="1905" rIns="0" bIns="0" rtlCol="0">
            <a:spAutoFit/>
          </a:bodyPr>
          <a:lstStyle/>
          <a:p>
            <a:pPr marL="184150" marR="194310"/>
            <a:endParaRPr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object 10">
            <a:extLst>
              <a:ext uri="{FF2B5EF4-FFF2-40B4-BE49-F238E27FC236}">
                <a16:creationId xmlns:a16="http://schemas.microsoft.com/office/drawing/2014/main" id="{870F98B7-5EB7-C830-FDEA-3B7667135FFB}"/>
              </a:ext>
            </a:extLst>
          </p:cNvPr>
          <p:cNvSpPr txBox="1"/>
          <p:nvPr/>
        </p:nvSpPr>
        <p:spPr>
          <a:xfrm>
            <a:off x="329527" y="3678566"/>
            <a:ext cx="7950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sz="2000" b="1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000" b="1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object 11">
            <a:extLst>
              <a:ext uri="{FF2B5EF4-FFF2-40B4-BE49-F238E27FC236}">
                <a16:creationId xmlns:a16="http://schemas.microsoft.com/office/drawing/2014/main" id="{14DB52FA-64EA-47F0-3C22-7545D0D3961E}"/>
              </a:ext>
            </a:extLst>
          </p:cNvPr>
          <p:cNvSpPr txBox="1"/>
          <p:nvPr/>
        </p:nvSpPr>
        <p:spPr>
          <a:xfrm>
            <a:off x="130230" y="4460973"/>
            <a:ext cx="11995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ru-RU" sz="2000" b="1" spc="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b="1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b="1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000" b="1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bject 8">
            <a:extLst>
              <a:ext uri="{FF2B5EF4-FFF2-40B4-BE49-F238E27FC236}">
                <a16:creationId xmlns:a16="http://schemas.microsoft.com/office/drawing/2014/main" id="{D9558595-88A3-0974-8605-594959D340BB}"/>
              </a:ext>
            </a:extLst>
          </p:cNvPr>
          <p:cNvSpPr txBox="1"/>
          <p:nvPr/>
        </p:nvSpPr>
        <p:spPr>
          <a:xfrm>
            <a:off x="1696107" y="3572439"/>
            <a:ext cx="6997405" cy="5129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60"/>
              </a:lnSpc>
              <a:spcBef>
                <a:spcPts val="100"/>
              </a:spcBef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</a:t>
            </a: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мотивирующих факторов для построения успешной карьеры студента</a:t>
            </a:r>
          </a:p>
          <a:p>
            <a:pPr marL="12700" marR="5080">
              <a:lnSpc>
                <a:spcPts val="1210"/>
              </a:lnSpc>
              <a:spcBef>
                <a:spcPts val="75"/>
              </a:spcBef>
            </a:pP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 СПО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ts val="1210"/>
              </a:lnSpc>
              <a:spcBef>
                <a:spcPts val="75"/>
              </a:spcBef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</a:t>
            </a:r>
            <a:r>
              <a:rPr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овышение</a:t>
            </a: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качества профессионального образования и целенаправленное  качественное трудоустройство.</a:t>
            </a:r>
          </a:p>
        </p:txBody>
      </p:sp>
      <p:sp>
        <p:nvSpPr>
          <p:cNvPr id="60" name="object 9">
            <a:extLst>
              <a:ext uri="{FF2B5EF4-FFF2-40B4-BE49-F238E27FC236}">
                <a16:creationId xmlns:a16="http://schemas.microsoft.com/office/drawing/2014/main" id="{CA9441F0-47EA-D783-A24C-DA63AC071F59}"/>
              </a:ext>
            </a:extLst>
          </p:cNvPr>
          <p:cNvSpPr txBox="1"/>
          <p:nvPr/>
        </p:nvSpPr>
        <p:spPr>
          <a:xfrm>
            <a:off x="1677787" y="4193428"/>
            <a:ext cx="6803814" cy="833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  <a:buSzPct val="109090"/>
              <a:tabLst>
                <a:tab pos="240665" algn="l"/>
                <a:tab pos="241300" algn="l"/>
              </a:tabLst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sz="1100" dirty="0" err="1">
                <a:latin typeface="Times New Roman" pitchFamily="18" charset="0"/>
                <a:cs typeface="Times New Roman" pitchFamily="18" charset="0"/>
              </a:rPr>
              <a:t>Держит</a:t>
            </a:r>
            <a:r>
              <a:rPr sz="1100" dirty="0">
                <a:latin typeface="Times New Roman" pitchFamily="18" charset="0"/>
                <a:cs typeface="Times New Roman" pitchFamily="18" charset="0"/>
              </a:rPr>
              <a:t> фокус студента на будущих карьерных </a:t>
            </a:r>
            <a:r>
              <a:rPr sz="1100" dirty="0" err="1">
                <a:latin typeface="Times New Roman" pitchFamily="18" charset="0"/>
                <a:cs typeface="Times New Roman" pitchFamily="18" charset="0"/>
              </a:rPr>
              <a:t>достижениях</a:t>
            </a:r>
            <a:r>
              <a:rPr sz="11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 err="1">
                <a:latin typeface="Times New Roman" pitchFamily="18" charset="0"/>
                <a:cs typeface="Times New Roman" pitchFamily="18" charset="0"/>
              </a:rPr>
              <a:t>Показывает</a:t>
            </a:r>
            <a:r>
              <a:rPr sz="1100" dirty="0">
                <a:latin typeface="Times New Roman" pitchFamily="18" charset="0"/>
                <a:cs typeface="Times New Roman" pitchFamily="18" charset="0"/>
              </a:rPr>
              <a:t> многообразие профессиональной и личной реализации в рамках  выбранной отрасли, формирует цель и обозначает сроки ее достижения.</a:t>
            </a:r>
          </a:p>
          <a:p>
            <a:pPr marL="12700">
              <a:lnSpc>
                <a:spcPts val="1080"/>
              </a:lnSpc>
              <a:buSzPct val="109090"/>
              <a:tabLst>
                <a:tab pos="241300" algn="l"/>
              </a:tabLst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sz="1100" dirty="0" err="1">
                <a:latin typeface="Times New Roman" pitchFamily="18" charset="0"/>
                <a:cs typeface="Times New Roman" pitchFamily="18" charset="0"/>
              </a:rPr>
              <a:t>Помогает</a:t>
            </a:r>
            <a:r>
              <a:rPr sz="1100" dirty="0">
                <a:latin typeface="Times New Roman" pitchFamily="18" charset="0"/>
                <a:cs typeface="Times New Roman" pitchFamily="18" charset="0"/>
              </a:rPr>
              <a:t> взять ответственность за личное карьерное развитие.</a:t>
            </a:r>
          </a:p>
          <a:p>
            <a:pPr marL="12700">
              <a:lnSpc>
                <a:spcPts val="1250"/>
              </a:lnSpc>
              <a:buSzPct val="109090"/>
              <a:tabLst>
                <a:tab pos="241300" algn="l"/>
              </a:tabLst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sz="1100" dirty="0" err="1">
                <a:latin typeface="Times New Roman" pitchFamily="18" charset="0"/>
                <a:cs typeface="Times New Roman" pitchFamily="18" charset="0"/>
              </a:rPr>
              <a:t>Разбивает</a:t>
            </a:r>
            <a:r>
              <a:rPr sz="1100" dirty="0">
                <a:latin typeface="Times New Roman" pitchFamily="18" charset="0"/>
                <a:cs typeface="Times New Roman" pitchFamily="18" charset="0"/>
              </a:rPr>
              <a:t> глобальную карьерную цель на </a:t>
            </a:r>
            <a:r>
              <a:rPr sz="1100" dirty="0" err="1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sz="11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 err="1">
                <a:latin typeface="Times New Roman" pitchFamily="18" charset="0"/>
                <a:cs typeface="Times New Roman" pitchFamily="18" charset="0"/>
              </a:rPr>
              <a:t>создает</a:t>
            </a:r>
            <a:r>
              <a:rPr sz="1100" dirty="0">
                <a:latin typeface="Times New Roman" pitchFamily="18" charset="0"/>
                <a:cs typeface="Times New Roman" pitchFamily="18" charset="0"/>
              </a:rPr>
              <a:t> мотивационные условия для размышления над этапами жизненного пути.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FDD08896-894E-032E-5747-B1E3E0577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550" y="16545"/>
            <a:ext cx="1459608" cy="82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CBE5D5A-F45B-2748-2C0F-A8277DE1C968}"/>
              </a:ext>
            </a:extLst>
          </p:cNvPr>
          <p:cNvSpPr/>
          <p:nvPr/>
        </p:nvSpPr>
        <p:spPr>
          <a:xfrm>
            <a:off x="3415781" y="1827868"/>
            <a:ext cx="2555776" cy="172633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4150" marR="28892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Процесс формирования образа профессионального будущего в опоре на компетентностный каркас,  непрерывно формирующийся</a:t>
            </a:r>
          </a:p>
          <a:p>
            <a:pPr marL="184150" marR="175895" lvl="0" indent="0" algn="ctr" defTabSz="914400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из совокупности понимания личностных особенностей и пройденных профессиональных проб</a:t>
            </a:r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EF096B4-67CA-C42D-EBE2-9B35824CF79F}"/>
              </a:ext>
            </a:extLst>
          </p:cNvPr>
          <p:cNvSpPr/>
          <p:nvPr/>
        </p:nvSpPr>
        <p:spPr>
          <a:xfrm>
            <a:off x="6773550" y="1817943"/>
            <a:ext cx="2081972" cy="1726334"/>
          </a:xfrm>
          <a:prstGeom prst="roundRect">
            <a:avLst/>
          </a:prstGeom>
          <a:solidFill>
            <a:srgbClr val="92D050">
              <a:alpha val="23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Визуальное воплощение, наглядно показывающее возможные траектории  карьерного роста молодого  специалиста. Личный навигатор для  достижения желаемой цели, ориентир, создающий мотивацию для выпускника  в процессе обучения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A2D368F-B8A5-2DDB-AE9C-E4CF8989F230}"/>
              </a:ext>
            </a:extLst>
          </p:cNvPr>
          <p:cNvSpPr/>
          <p:nvPr/>
        </p:nvSpPr>
        <p:spPr>
          <a:xfrm>
            <a:off x="200788" y="1817943"/>
            <a:ext cx="2554605" cy="1726334"/>
          </a:xfrm>
          <a:prstGeom prst="roundRect">
            <a:avLst/>
          </a:prstGeom>
          <a:solidFill>
            <a:srgbClr val="FFC000">
              <a:alpha val="2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4150" marR="19431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84150" marR="19431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noProof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4150" marR="19431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Последовательность жизненных целей, которая обусловлена изменяющимися   в течение жизни взглядами, позициями,  поведением и опытом, а также процесс достижения этих целей  в результате трудовой и профессиональной деятельности</a:t>
            </a:r>
          </a:p>
          <a:p>
            <a:pPr algn="ctr"/>
            <a:endParaRPr lang="ru-RU" dirty="0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23FC7BC0-E165-5287-0174-D4B25B62DF3D}"/>
              </a:ext>
            </a:extLst>
          </p:cNvPr>
          <p:cNvSpPr/>
          <p:nvPr/>
        </p:nvSpPr>
        <p:spPr>
          <a:xfrm>
            <a:off x="1355457" y="4523441"/>
            <a:ext cx="249192" cy="205900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932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3AF7E144-0911-FBCF-1964-D39557774D99}"/>
              </a:ext>
            </a:extLst>
          </p:cNvPr>
          <p:cNvSpPr/>
          <p:nvPr/>
        </p:nvSpPr>
        <p:spPr>
          <a:xfrm>
            <a:off x="554016" y="3940027"/>
            <a:ext cx="3975579" cy="102289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7108">
              <a:spcBef>
                <a:spcPts val="54"/>
              </a:spcBef>
            </a:pP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«Альфа 39»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https://www.arkada39.com/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ИП Новицкая Е.Н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https://www.rusprofile.ru/ip/320392600010722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«Энергия Плюс» </a:t>
            </a:r>
            <a:r>
              <a:rPr lang="ru-RU" sz="1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4"/>
              </a:rPr>
              <a:t>энергияплюс.рф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Вичюнай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-Русь»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https://www.viciunaigroup.eu/ru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ЗАО «Калиниградстройкомплект-1»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https://checko.ru/company/kaliningradstroykomplekt-1-1043902870406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/>
          </a:p>
        </p:txBody>
      </p:sp>
      <p:grpSp>
        <p:nvGrpSpPr>
          <p:cNvPr id="113" name="object 11">
            <a:extLst>
              <a:ext uri="{FF2B5EF4-FFF2-40B4-BE49-F238E27FC236}">
                <a16:creationId xmlns:a16="http://schemas.microsoft.com/office/drawing/2014/main" id="{28316DC1-FABA-5F29-CAFF-5E1A96C4166D}"/>
              </a:ext>
            </a:extLst>
          </p:cNvPr>
          <p:cNvGrpSpPr/>
          <p:nvPr/>
        </p:nvGrpSpPr>
        <p:grpSpPr>
          <a:xfrm>
            <a:off x="6669573" y="1448356"/>
            <a:ext cx="1930584" cy="312815"/>
            <a:chOff x="1726977" y="4823104"/>
            <a:chExt cx="1756632" cy="404901"/>
          </a:xfrm>
          <a:solidFill>
            <a:schemeClr val="accent6">
              <a:lumMod val="75000"/>
            </a:schemeClr>
          </a:solidFill>
        </p:grpSpPr>
        <p:pic>
          <p:nvPicPr>
            <p:cNvPr id="115" name="object 13">
              <a:extLst>
                <a:ext uri="{FF2B5EF4-FFF2-40B4-BE49-F238E27FC236}">
                  <a16:creationId xmlns:a16="http://schemas.microsoft.com/office/drawing/2014/main" id="{12D83891-F527-614B-6E22-416016C42666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82571" y="4850180"/>
              <a:ext cx="1701038" cy="377647"/>
            </a:xfrm>
            <a:prstGeom prst="rect">
              <a:avLst/>
            </a:prstGeom>
            <a:grpFill/>
          </p:spPr>
        </p:pic>
        <p:sp>
          <p:nvSpPr>
            <p:cNvPr id="116" name="object 14">
              <a:extLst>
                <a:ext uri="{FF2B5EF4-FFF2-40B4-BE49-F238E27FC236}">
                  <a16:creationId xmlns:a16="http://schemas.microsoft.com/office/drawing/2014/main" id="{8864FA75-A4BE-C196-F5C5-EFB658DCA581}"/>
                </a:ext>
              </a:extLst>
            </p:cNvPr>
            <p:cNvSpPr/>
            <p:nvPr/>
          </p:nvSpPr>
          <p:spPr>
            <a:xfrm>
              <a:off x="1726977" y="4823104"/>
              <a:ext cx="1749179" cy="404901"/>
            </a:xfrm>
            <a:custGeom>
              <a:avLst/>
              <a:gdLst/>
              <a:ahLst/>
              <a:cxnLst/>
              <a:rect l="l" t="t" r="r" b="b"/>
              <a:pathLst>
                <a:path w="1701164" h="377825">
                  <a:moveTo>
                    <a:pt x="0" y="377647"/>
                  </a:moveTo>
                  <a:lnTo>
                    <a:pt x="1701038" y="377647"/>
                  </a:lnTo>
                  <a:lnTo>
                    <a:pt x="1701038" y="0"/>
                  </a:lnTo>
                  <a:lnTo>
                    <a:pt x="0" y="0"/>
                  </a:lnTo>
                  <a:lnTo>
                    <a:pt x="0" y="37764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700"/>
            </a:p>
          </p:txBody>
        </p:sp>
      </p:grpSp>
      <p:sp>
        <p:nvSpPr>
          <p:cNvPr id="100" name="Прямоугольник: скругленные углы 99">
            <a:extLst>
              <a:ext uri="{FF2B5EF4-FFF2-40B4-BE49-F238E27FC236}">
                <a16:creationId xmlns:a16="http://schemas.microsoft.com/office/drawing/2014/main" id="{EBAE0991-95AC-A853-31B6-9ED546089871}"/>
              </a:ext>
            </a:extLst>
          </p:cNvPr>
          <p:cNvSpPr/>
          <p:nvPr/>
        </p:nvSpPr>
        <p:spPr>
          <a:xfrm>
            <a:off x="7246608" y="970290"/>
            <a:ext cx="525713" cy="44369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7108">
              <a:spcBef>
                <a:spcPts val="54"/>
              </a:spcBef>
            </a:pP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99" name="Прямоугольник: скругленные углы 98">
            <a:extLst>
              <a:ext uri="{FF2B5EF4-FFF2-40B4-BE49-F238E27FC236}">
                <a16:creationId xmlns:a16="http://schemas.microsoft.com/office/drawing/2014/main" id="{A8040051-F821-41CB-13DD-8DDA408EF320}"/>
              </a:ext>
            </a:extLst>
          </p:cNvPr>
          <p:cNvSpPr/>
          <p:nvPr/>
        </p:nvSpPr>
        <p:spPr>
          <a:xfrm>
            <a:off x="5785743" y="1005147"/>
            <a:ext cx="525713" cy="44369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7108">
              <a:spcBef>
                <a:spcPts val="54"/>
              </a:spcBef>
            </a:pP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98" name="Прямоугольник: скругленные углы 97">
            <a:extLst>
              <a:ext uri="{FF2B5EF4-FFF2-40B4-BE49-F238E27FC236}">
                <a16:creationId xmlns:a16="http://schemas.microsoft.com/office/drawing/2014/main" id="{2948A531-8ADB-605A-8500-31E9DFAE4D2F}"/>
              </a:ext>
            </a:extLst>
          </p:cNvPr>
          <p:cNvSpPr/>
          <p:nvPr/>
        </p:nvSpPr>
        <p:spPr>
          <a:xfrm>
            <a:off x="4553974" y="1176971"/>
            <a:ext cx="525713" cy="44369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7108">
              <a:spcBef>
                <a:spcPts val="54"/>
              </a:spcBef>
            </a:pP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94" name="Прямоугольник: скругленные углы 93">
            <a:extLst>
              <a:ext uri="{FF2B5EF4-FFF2-40B4-BE49-F238E27FC236}">
                <a16:creationId xmlns:a16="http://schemas.microsoft.com/office/drawing/2014/main" id="{B238B46B-032F-72F2-7582-E52B78ACA3A8}"/>
              </a:ext>
            </a:extLst>
          </p:cNvPr>
          <p:cNvSpPr/>
          <p:nvPr/>
        </p:nvSpPr>
        <p:spPr>
          <a:xfrm>
            <a:off x="3417671" y="1514993"/>
            <a:ext cx="525713" cy="44369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7108">
              <a:spcBef>
                <a:spcPts val="54"/>
              </a:spcBef>
            </a:pP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grpSp>
        <p:nvGrpSpPr>
          <p:cNvPr id="37" name="object 37"/>
          <p:cNvGrpSpPr/>
          <p:nvPr/>
        </p:nvGrpSpPr>
        <p:grpSpPr>
          <a:xfrm>
            <a:off x="1165940" y="3795556"/>
            <a:ext cx="4251047" cy="37352"/>
            <a:chOff x="70410" y="6816851"/>
            <a:chExt cx="7935289" cy="69723"/>
          </a:xfrm>
          <a:solidFill>
            <a:schemeClr val="accent6">
              <a:lumMod val="75000"/>
            </a:schemeClr>
          </a:solidFill>
        </p:grpSpPr>
        <p:pic>
          <p:nvPicPr>
            <p:cNvPr id="38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410" y="6816903"/>
              <a:ext cx="1701038" cy="57605"/>
            </a:xfrm>
            <a:prstGeom prst="rect">
              <a:avLst/>
            </a:prstGeom>
            <a:grpFill/>
          </p:spPr>
        </p:pic>
        <p:sp>
          <p:nvSpPr>
            <p:cNvPr id="39" name="object 39"/>
            <p:cNvSpPr/>
            <p:nvPr/>
          </p:nvSpPr>
          <p:spPr>
            <a:xfrm>
              <a:off x="7041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63" y="17653"/>
                  </a:lnTo>
                  <a:lnTo>
                    <a:pt x="8435" y="8509"/>
                  </a:lnTo>
                  <a:lnTo>
                    <a:pt x="17592" y="2286"/>
                  </a:lnTo>
                  <a:lnTo>
                    <a:pt x="28803" y="0"/>
                  </a:lnTo>
                  <a:lnTo>
                    <a:pt x="1672156" y="0"/>
                  </a:lnTo>
                  <a:lnTo>
                    <a:pt x="1683459" y="2286"/>
                  </a:lnTo>
                  <a:lnTo>
                    <a:pt x="1692603" y="8509"/>
                  </a:lnTo>
                  <a:lnTo>
                    <a:pt x="1698699" y="17653"/>
                  </a:lnTo>
                  <a:lnTo>
                    <a:pt x="1700985" y="28829"/>
                  </a:lnTo>
                  <a:lnTo>
                    <a:pt x="1698699" y="40005"/>
                  </a:lnTo>
                  <a:lnTo>
                    <a:pt x="1692603" y="49149"/>
                  </a:lnTo>
                  <a:lnTo>
                    <a:pt x="1683459" y="55372"/>
                  </a:lnTo>
                  <a:lnTo>
                    <a:pt x="1672156" y="57658"/>
                  </a:lnTo>
                  <a:lnTo>
                    <a:pt x="28803" y="57658"/>
                  </a:lnTo>
                  <a:lnTo>
                    <a:pt x="17592" y="55372"/>
                  </a:lnTo>
                  <a:lnTo>
                    <a:pt x="8435" y="49149"/>
                  </a:lnTo>
                  <a:lnTo>
                    <a:pt x="2263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6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700"/>
            </a:p>
          </p:txBody>
        </p:sp>
        <p:sp>
          <p:nvSpPr>
            <p:cNvPr id="40" name="object 40"/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1672208" y="0"/>
                  </a:moveTo>
                  <a:lnTo>
                    <a:pt x="28829" y="0"/>
                  </a:lnTo>
                  <a:lnTo>
                    <a:pt x="17653" y="2286"/>
                  </a:lnTo>
                  <a:lnTo>
                    <a:pt x="8509" y="8509"/>
                  </a:lnTo>
                  <a:lnTo>
                    <a:pt x="2286" y="17653"/>
                  </a:lnTo>
                  <a:lnTo>
                    <a:pt x="0" y="28829"/>
                  </a:lnTo>
                  <a:lnTo>
                    <a:pt x="2286" y="40005"/>
                  </a:lnTo>
                  <a:lnTo>
                    <a:pt x="8509" y="49149"/>
                  </a:lnTo>
                  <a:lnTo>
                    <a:pt x="17653" y="55372"/>
                  </a:lnTo>
                  <a:lnTo>
                    <a:pt x="28829" y="57658"/>
                  </a:lnTo>
                  <a:lnTo>
                    <a:pt x="1672208" y="57658"/>
                  </a:lnTo>
                  <a:lnTo>
                    <a:pt x="1683384" y="55372"/>
                  </a:lnTo>
                  <a:lnTo>
                    <a:pt x="1692529" y="49149"/>
                  </a:lnTo>
                  <a:lnTo>
                    <a:pt x="1698752" y="40005"/>
                  </a:lnTo>
                  <a:lnTo>
                    <a:pt x="1701038" y="28829"/>
                  </a:lnTo>
                  <a:lnTo>
                    <a:pt x="1698752" y="17653"/>
                  </a:lnTo>
                  <a:lnTo>
                    <a:pt x="1692529" y="8509"/>
                  </a:lnTo>
                  <a:lnTo>
                    <a:pt x="1683384" y="2286"/>
                  </a:lnTo>
                  <a:lnTo>
                    <a:pt x="167220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700"/>
            </a:p>
          </p:txBody>
        </p:sp>
        <p:sp>
          <p:nvSpPr>
            <p:cNvPr id="41" name="object 41"/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86" y="17653"/>
                  </a:lnTo>
                  <a:lnTo>
                    <a:pt x="8509" y="8509"/>
                  </a:lnTo>
                  <a:lnTo>
                    <a:pt x="17653" y="2286"/>
                  </a:lnTo>
                  <a:lnTo>
                    <a:pt x="28829" y="0"/>
                  </a:lnTo>
                  <a:lnTo>
                    <a:pt x="1672208" y="0"/>
                  </a:lnTo>
                  <a:lnTo>
                    <a:pt x="1683384" y="2286"/>
                  </a:lnTo>
                  <a:lnTo>
                    <a:pt x="1692529" y="8509"/>
                  </a:lnTo>
                  <a:lnTo>
                    <a:pt x="1698752" y="17653"/>
                  </a:lnTo>
                  <a:lnTo>
                    <a:pt x="1701038" y="28829"/>
                  </a:lnTo>
                  <a:lnTo>
                    <a:pt x="1698752" y="40005"/>
                  </a:lnTo>
                  <a:lnTo>
                    <a:pt x="1692529" y="49149"/>
                  </a:lnTo>
                  <a:lnTo>
                    <a:pt x="1683384" y="55372"/>
                  </a:lnTo>
                  <a:lnTo>
                    <a:pt x="1672208" y="57658"/>
                  </a:lnTo>
                  <a:lnTo>
                    <a:pt x="28829" y="57658"/>
                  </a:lnTo>
                  <a:lnTo>
                    <a:pt x="17653" y="55372"/>
                  </a:lnTo>
                  <a:lnTo>
                    <a:pt x="8509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grpFill/>
            <a:ln w="609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700" dirty="0"/>
            </a:p>
          </p:txBody>
        </p:sp>
        <p:pic>
          <p:nvPicPr>
            <p:cNvPr id="42" name="object 4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69258" y="6816903"/>
              <a:ext cx="2456307" cy="57605"/>
            </a:xfrm>
            <a:prstGeom prst="rect">
              <a:avLst/>
            </a:prstGeom>
            <a:grpFill/>
          </p:spPr>
        </p:pic>
        <p:sp>
          <p:nvSpPr>
            <p:cNvPr id="43" name="object 43"/>
            <p:cNvSpPr/>
            <p:nvPr/>
          </p:nvSpPr>
          <p:spPr>
            <a:xfrm>
              <a:off x="3469258" y="6816851"/>
              <a:ext cx="2456815" cy="57785"/>
            </a:xfrm>
            <a:custGeom>
              <a:avLst/>
              <a:gdLst/>
              <a:ahLst/>
              <a:cxnLst/>
              <a:rect l="l" t="t" r="r" b="b"/>
              <a:pathLst>
                <a:path w="2456815" h="57784">
                  <a:moveTo>
                    <a:pt x="0" y="28829"/>
                  </a:moveTo>
                  <a:lnTo>
                    <a:pt x="2286" y="17653"/>
                  </a:lnTo>
                  <a:lnTo>
                    <a:pt x="8381" y="8509"/>
                  </a:lnTo>
                  <a:lnTo>
                    <a:pt x="17525" y="2286"/>
                  </a:lnTo>
                  <a:lnTo>
                    <a:pt x="28828" y="0"/>
                  </a:lnTo>
                  <a:lnTo>
                    <a:pt x="2427478" y="0"/>
                  </a:lnTo>
                  <a:lnTo>
                    <a:pt x="2438654" y="2286"/>
                  </a:lnTo>
                  <a:lnTo>
                    <a:pt x="2447798" y="8509"/>
                  </a:lnTo>
                  <a:lnTo>
                    <a:pt x="2454020" y="17653"/>
                  </a:lnTo>
                  <a:lnTo>
                    <a:pt x="2456306" y="28829"/>
                  </a:lnTo>
                  <a:lnTo>
                    <a:pt x="2454020" y="40005"/>
                  </a:lnTo>
                  <a:lnTo>
                    <a:pt x="2447798" y="49149"/>
                  </a:lnTo>
                  <a:lnTo>
                    <a:pt x="2438654" y="55372"/>
                  </a:lnTo>
                  <a:lnTo>
                    <a:pt x="2427478" y="57658"/>
                  </a:lnTo>
                  <a:lnTo>
                    <a:pt x="28828" y="57658"/>
                  </a:lnTo>
                  <a:lnTo>
                    <a:pt x="17525" y="55372"/>
                  </a:lnTo>
                  <a:lnTo>
                    <a:pt x="8381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5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700"/>
            </a:p>
          </p:txBody>
        </p:sp>
        <p:sp>
          <p:nvSpPr>
            <p:cNvPr id="47" name="object 47"/>
            <p:cNvSpPr/>
            <p:nvPr/>
          </p:nvSpPr>
          <p:spPr>
            <a:xfrm>
              <a:off x="5936869" y="6819899"/>
              <a:ext cx="2068830" cy="66675"/>
            </a:xfrm>
            <a:custGeom>
              <a:avLst/>
              <a:gdLst/>
              <a:ahLst/>
              <a:cxnLst/>
              <a:rect l="l" t="t" r="r" b="b"/>
              <a:pathLst>
                <a:path w="2068829" h="66675">
                  <a:moveTo>
                    <a:pt x="2033524" y="0"/>
                  </a:moveTo>
                  <a:lnTo>
                    <a:pt x="35051" y="0"/>
                  </a:lnTo>
                  <a:lnTo>
                    <a:pt x="21462" y="2667"/>
                  </a:lnTo>
                  <a:lnTo>
                    <a:pt x="10286" y="9651"/>
                  </a:lnTo>
                  <a:lnTo>
                    <a:pt x="2793" y="20193"/>
                  </a:lnTo>
                  <a:lnTo>
                    <a:pt x="0" y="33147"/>
                  </a:lnTo>
                  <a:lnTo>
                    <a:pt x="2793" y="45974"/>
                  </a:lnTo>
                  <a:lnTo>
                    <a:pt x="10286" y="56514"/>
                  </a:lnTo>
                  <a:lnTo>
                    <a:pt x="21462" y="63626"/>
                  </a:lnTo>
                  <a:lnTo>
                    <a:pt x="35051" y="66293"/>
                  </a:lnTo>
                  <a:lnTo>
                    <a:pt x="2033524" y="66293"/>
                  </a:lnTo>
                  <a:lnTo>
                    <a:pt x="2047112" y="63626"/>
                  </a:lnTo>
                  <a:lnTo>
                    <a:pt x="2058288" y="56514"/>
                  </a:lnTo>
                  <a:lnTo>
                    <a:pt x="2065781" y="45974"/>
                  </a:lnTo>
                  <a:lnTo>
                    <a:pt x="2068576" y="33147"/>
                  </a:lnTo>
                  <a:lnTo>
                    <a:pt x="2065781" y="20193"/>
                  </a:lnTo>
                  <a:lnTo>
                    <a:pt x="2058288" y="9651"/>
                  </a:lnTo>
                  <a:lnTo>
                    <a:pt x="2047112" y="2667"/>
                  </a:lnTo>
                  <a:lnTo>
                    <a:pt x="2033524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700"/>
            </a:p>
          </p:txBody>
        </p:sp>
      </p:grpSp>
      <p:sp>
        <p:nvSpPr>
          <p:cNvPr id="89" name="object 43">
            <a:extLst>
              <a:ext uri="{FF2B5EF4-FFF2-40B4-BE49-F238E27FC236}">
                <a16:creationId xmlns:a16="http://schemas.microsoft.com/office/drawing/2014/main" id="{EC9C22F2-7607-432C-B4A3-8E2F1D5F6B9C}"/>
              </a:ext>
            </a:extLst>
          </p:cNvPr>
          <p:cNvSpPr/>
          <p:nvPr/>
        </p:nvSpPr>
        <p:spPr>
          <a:xfrm>
            <a:off x="5397782" y="3798966"/>
            <a:ext cx="1316151" cy="30956"/>
          </a:xfrm>
          <a:custGeom>
            <a:avLst/>
            <a:gdLst/>
            <a:ahLst/>
            <a:cxnLst/>
            <a:rect l="l" t="t" r="r" b="b"/>
            <a:pathLst>
              <a:path w="2456815" h="57784">
                <a:moveTo>
                  <a:pt x="0" y="28829"/>
                </a:moveTo>
                <a:lnTo>
                  <a:pt x="2286" y="17653"/>
                </a:lnTo>
                <a:lnTo>
                  <a:pt x="8381" y="8509"/>
                </a:lnTo>
                <a:lnTo>
                  <a:pt x="17525" y="2286"/>
                </a:lnTo>
                <a:lnTo>
                  <a:pt x="28828" y="0"/>
                </a:lnTo>
                <a:lnTo>
                  <a:pt x="2427478" y="0"/>
                </a:lnTo>
                <a:lnTo>
                  <a:pt x="2438654" y="2286"/>
                </a:lnTo>
                <a:lnTo>
                  <a:pt x="2447798" y="8509"/>
                </a:lnTo>
                <a:lnTo>
                  <a:pt x="2454020" y="17653"/>
                </a:lnTo>
                <a:lnTo>
                  <a:pt x="2456306" y="28829"/>
                </a:lnTo>
                <a:lnTo>
                  <a:pt x="2454020" y="40005"/>
                </a:lnTo>
                <a:lnTo>
                  <a:pt x="2447798" y="49149"/>
                </a:lnTo>
                <a:lnTo>
                  <a:pt x="2438654" y="55372"/>
                </a:lnTo>
                <a:lnTo>
                  <a:pt x="2427478" y="57658"/>
                </a:lnTo>
                <a:lnTo>
                  <a:pt x="28828" y="57658"/>
                </a:lnTo>
                <a:lnTo>
                  <a:pt x="17525" y="55372"/>
                </a:lnTo>
                <a:lnTo>
                  <a:pt x="8381" y="49149"/>
                </a:lnTo>
                <a:lnTo>
                  <a:pt x="2286" y="40005"/>
                </a:lnTo>
                <a:lnTo>
                  <a:pt x="0" y="288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095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 sz="70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007556" y="2043532"/>
            <a:ext cx="1271627" cy="372142"/>
            <a:chOff x="3432047" y="4447032"/>
            <a:chExt cx="2552700" cy="475647"/>
          </a:xfrm>
          <a:solidFill>
            <a:srgbClr val="FFC000"/>
          </a:solidFill>
        </p:grpSpPr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32047" y="4447032"/>
              <a:ext cx="2552700" cy="472439"/>
            </a:xfrm>
            <a:prstGeom prst="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78783" y="4470958"/>
              <a:ext cx="2457958" cy="377647"/>
            </a:xfrm>
            <a:prstGeom prst="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</p:pic>
        <p:sp>
          <p:nvSpPr>
            <p:cNvPr id="19" name="object 19"/>
            <p:cNvSpPr/>
            <p:nvPr/>
          </p:nvSpPr>
          <p:spPr>
            <a:xfrm>
              <a:off x="3456182" y="4447033"/>
              <a:ext cx="2508942" cy="475646"/>
            </a:xfrm>
            <a:custGeom>
              <a:avLst/>
              <a:gdLst/>
              <a:ahLst/>
              <a:cxnLst/>
              <a:rect l="l" t="t" r="r" b="b"/>
              <a:pathLst>
                <a:path w="2458085" h="377825">
                  <a:moveTo>
                    <a:pt x="0" y="377647"/>
                  </a:moveTo>
                  <a:lnTo>
                    <a:pt x="2457958" y="377647"/>
                  </a:lnTo>
                  <a:lnTo>
                    <a:pt x="2457958" y="0"/>
                  </a:lnTo>
                  <a:lnTo>
                    <a:pt x="0" y="0"/>
                  </a:lnTo>
                  <a:lnTo>
                    <a:pt x="0" y="377647"/>
                  </a:lnTo>
                  <a:close/>
                </a:path>
              </a:pathLst>
            </a:custGeom>
            <a:grpFill/>
            <a:ln w="9524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700"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2090508" y="2144181"/>
            <a:ext cx="917541" cy="612345"/>
            <a:chOff x="1726977" y="4823104"/>
            <a:chExt cx="1804130" cy="475843"/>
          </a:xfrm>
          <a:solidFill>
            <a:schemeClr val="accent6">
              <a:lumMod val="75000"/>
            </a:schemeClr>
          </a:solidFill>
        </p:grpSpPr>
        <p:pic>
          <p:nvPicPr>
            <p:cNvPr id="12" name="object 1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35835" y="4826508"/>
              <a:ext cx="1795272" cy="472439"/>
            </a:xfrm>
            <a:prstGeom prst="rect">
              <a:avLst/>
            </a:prstGeom>
            <a:grpFill/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82571" y="4850180"/>
              <a:ext cx="1701038" cy="377647"/>
            </a:xfrm>
            <a:prstGeom prst="rect">
              <a:avLst/>
            </a:prstGeom>
            <a:grpFill/>
          </p:spPr>
        </p:pic>
        <p:sp>
          <p:nvSpPr>
            <p:cNvPr id="14" name="object 14"/>
            <p:cNvSpPr/>
            <p:nvPr/>
          </p:nvSpPr>
          <p:spPr>
            <a:xfrm>
              <a:off x="1726977" y="4823104"/>
              <a:ext cx="1749179" cy="404901"/>
            </a:xfrm>
            <a:custGeom>
              <a:avLst/>
              <a:gdLst/>
              <a:ahLst/>
              <a:cxnLst/>
              <a:rect l="l" t="t" r="r" b="b"/>
              <a:pathLst>
                <a:path w="1701164" h="377825">
                  <a:moveTo>
                    <a:pt x="0" y="377647"/>
                  </a:moveTo>
                  <a:lnTo>
                    <a:pt x="1701038" y="377647"/>
                  </a:lnTo>
                  <a:lnTo>
                    <a:pt x="1701038" y="0"/>
                  </a:lnTo>
                  <a:lnTo>
                    <a:pt x="0" y="0"/>
                  </a:lnTo>
                  <a:lnTo>
                    <a:pt x="0" y="37764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700"/>
            </a:p>
          </p:txBody>
        </p:sp>
      </p:grpSp>
      <p:sp>
        <p:nvSpPr>
          <p:cNvPr id="91" name="object 83">
            <a:extLst>
              <a:ext uri="{FF2B5EF4-FFF2-40B4-BE49-F238E27FC236}">
                <a16:creationId xmlns:a16="http://schemas.microsoft.com/office/drawing/2014/main" id="{2E975DCF-AF53-49C3-8A3A-7FFA95579021}"/>
              </a:ext>
            </a:extLst>
          </p:cNvPr>
          <p:cNvSpPr/>
          <p:nvPr/>
        </p:nvSpPr>
        <p:spPr>
          <a:xfrm>
            <a:off x="4311334" y="3450303"/>
            <a:ext cx="1097910" cy="232577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62" name="object 83">
            <a:extLst>
              <a:ext uri="{FF2B5EF4-FFF2-40B4-BE49-F238E27FC236}">
                <a16:creationId xmlns:a16="http://schemas.microsoft.com/office/drawing/2014/main" id="{338D4039-D84F-60D0-3AB3-6ABF8DCC3EDD}"/>
              </a:ext>
            </a:extLst>
          </p:cNvPr>
          <p:cNvSpPr/>
          <p:nvPr/>
        </p:nvSpPr>
        <p:spPr>
          <a:xfrm>
            <a:off x="5408004" y="3441401"/>
            <a:ext cx="1263226" cy="241479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3C02644A-CBBB-D4CB-2E82-431FBD29C8E2}"/>
              </a:ext>
            </a:extLst>
          </p:cNvPr>
          <p:cNvGrpSpPr/>
          <p:nvPr/>
        </p:nvGrpSpPr>
        <p:grpSpPr>
          <a:xfrm>
            <a:off x="-19693" y="0"/>
            <a:ext cx="9146297" cy="5220072"/>
            <a:chOff x="-596595" y="3045296"/>
            <a:chExt cx="9146297" cy="5220072"/>
          </a:xfrm>
        </p:grpSpPr>
        <p:sp>
          <p:nvSpPr>
            <p:cNvPr id="33" name="Прямоугольный треугольник 32">
              <a:extLst>
                <a:ext uri="{FF2B5EF4-FFF2-40B4-BE49-F238E27FC236}">
                  <a16:creationId xmlns:a16="http://schemas.microsoft.com/office/drawing/2014/main" id="{37F1BF69-BF5B-06F6-FF97-70D2F93A15B5}"/>
                </a:ext>
              </a:extLst>
            </p:cNvPr>
            <p:cNvSpPr/>
            <p:nvPr/>
          </p:nvSpPr>
          <p:spPr>
            <a:xfrm rot="5400000">
              <a:off x="-596595" y="3045296"/>
              <a:ext cx="5220072" cy="5220072"/>
            </a:xfrm>
            <a:prstGeom prst="rtTriangle">
              <a:avLst/>
            </a:prstGeom>
            <a:solidFill>
              <a:srgbClr val="FFC000">
                <a:alpha val="22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  <a:reflection stA="0" endPos="65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Прямоугольный треугольник 33">
              <a:extLst>
                <a:ext uri="{FF2B5EF4-FFF2-40B4-BE49-F238E27FC236}">
                  <a16:creationId xmlns:a16="http://schemas.microsoft.com/office/drawing/2014/main" id="{2080A993-2BE8-DFFD-5A9C-436B945F342E}"/>
                </a:ext>
              </a:extLst>
            </p:cNvPr>
            <p:cNvSpPr/>
            <p:nvPr/>
          </p:nvSpPr>
          <p:spPr>
            <a:xfrm rot="16200000">
              <a:off x="3329630" y="3045296"/>
              <a:ext cx="5220072" cy="5220072"/>
            </a:xfrm>
            <a:prstGeom prst="rtTriangl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53000"/>
                  </a:srgbClr>
                </a:gs>
                <a:gs pos="50000">
                  <a:srgbClr val="92D050">
                    <a:tint val="44500"/>
                    <a:satMod val="160000"/>
                    <a:alpha val="51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object 2"/>
          <p:cNvSpPr txBox="1"/>
          <p:nvPr/>
        </p:nvSpPr>
        <p:spPr>
          <a:xfrm>
            <a:off x="1495499" y="3654619"/>
            <a:ext cx="2354716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  <a:tabLst>
                <a:tab pos="939208" algn="l"/>
                <a:tab pos="2004279" algn="l"/>
              </a:tabLst>
            </a:pPr>
            <a:r>
              <a:rPr sz="8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8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sz="800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8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800" b="1" spc="-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8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8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b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09104" y="3681781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sz="8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800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41498" y="3666048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sz="8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800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14127" y="2459251"/>
            <a:ext cx="1124357" cy="867957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</a:t>
            </a:r>
            <a:r>
              <a:rPr sz="800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технической</a:t>
            </a:r>
            <a:r>
              <a:rPr sz="800" spc="-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 </a:t>
            </a:r>
            <a:r>
              <a:rPr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АСУТП</a:t>
            </a:r>
            <a:r>
              <a:rPr sz="8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системотехник</a:t>
            </a:r>
            <a:r>
              <a:rPr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68034" marR="332346" indent="-61231">
              <a:buFont typeface="Symbol"/>
              <a:buChar char=""/>
              <a:tabLst>
                <a:tab pos="68034" algn="l"/>
              </a:tabLst>
            </a:pPr>
            <a:r>
              <a:rPr sz="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помощник</a:t>
            </a:r>
            <a:r>
              <a:rPr sz="800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системного</a:t>
            </a:r>
            <a:r>
              <a:rPr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администратора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02244" y="2073205"/>
            <a:ext cx="1071570" cy="264793"/>
          </a:xfrm>
          <a:prstGeom prst="rect">
            <a:avLst/>
          </a:prstGeom>
        </p:spPr>
        <p:txBody>
          <a:bodyPr vert="horz" wrap="square" lIns="0" tIns="23472" rIns="0" bIns="0" rtlCol="0">
            <a:spAutoFit/>
          </a:bodyPr>
          <a:lstStyle/>
          <a:p>
            <a:pPr algn="ctr">
              <a:spcBef>
                <a:spcPts val="185"/>
              </a:spcBef>
            </a:pPr>
            <a:r>
              <a:rPr sz="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</a:t>
            </a:r>
            <a:r>
              <a:rPr lang="ru-RU" sz="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00" b="1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85"/>
              </a:spcBef>
            </a:pPr>
            <a:r>
              <a:rPr lang="ru-RU" sz="700" b="1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sz="700" b="1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700" b="1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700" b="1" spc="-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390559" y="1467179"/>
            <a:ext cx="1275294" cy="235138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wrap="square" lIns="0" tIns="6804" rIns="0" bIns="0" rtlCol="0">
            <a:spAutoFit/>
          </a:bodyPr>
          <a:lstStyle/>
          <a:p>
            <a:pPr marL="6803" algn="ctr">
              <a:spcBef>
                <a:spcPts val="54"/>
              </a:spcBef>
            </a:pPr>
            <a:r>
              <a:rPr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</a:t>
            </a:r>
            <a:r>
              <a:rPr sz="700" b="1" spc="-4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ОТДЕЛА</a:t>
            </a:r>
            <a:endParaRPr lang="en-US" sz="700" b="1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03" algn="ctr">
              <a:spcBef>
                <a:spcPts val="54"/>
              </a:spcBef>
            </a:pPr>
            <a:r>
              <a:rPr lang="ru-RU"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700" b="1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700" b="1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b="1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720709" y="1191356"/>
            <a:ext cx="640297" cy="234794"/>
          </a:xfrm>
          <a:prstGeom prst="rect">
            <a:avLst/>
          </a:prstGeom>
        </p:spPr>
        <p:txBody>
          <a:bodyPr vert="horz" wrap="square" lIns="0" tIns="6463" rIns="0" bIns="0" rtlCol="0">
            <a:spAutoFit/>
          </a:bodyPr>
          <a:lstStyle/>
          <a:p>
            <a:pPr marL="6803" algn="ctr">
              <a:spcBef>
                <a:spcPts val="51"/>
              </a:spcBef>
            </a:pPr>
            <a:r>
              <a:rPr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sz="700" b="1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700" b="1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r>
              <a:rPr sz="700" b="1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00" b="1" spc="-1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03" algn="ctr">
              <a:spcBef>
                <a:spcPts val="51"/>
              </a:spcBef>
            </a:pPr>
            <a:r>
              <a:rPr sz="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</a:t>
            </a:r>
            <a:r>
              <a:rPr sz="700" b="1" spc="-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sz="700" b="1" spc="-11" dirty="0">
                <a:latin typeface="Tahoma"/>
                <a:cs typeface="Tahoma"/>
              </a:rPr>
              <a:t>.</a:t>
            </a:r>
            <a:endParaRPr sz="700" dirty="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268336" y="1151152"/>
            <a:ext cx="488596" cy="221970"/>
          </a:xfrm>
          <a:prstGeom prst="rect">
            <a:avLst/>
          </a:prstGeom>
        </p:spPr>
        <p:txBody>
          <a:bodyPr vert="horz" wrap="square" lIns="0" tIns="6463" rIns="0" bIns="0" rtlCol="0">
            <a:spAutoFit/>
          </a:bodyPr>
          <a:lstStyle/>
          <a:p>
            <a:pPr marL="6803" algn="ctr">
              <a:spcBef>
                <a:spcPts val="51"/>
              </a:spcBef>
            </a:pPr>
            <a:r>
              <a:rPr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sz="700" b="1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700" b="1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sz="700" b="1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</a:t>
            </a:r>
            <a:r>
              <a:rPr sz="700" b="1" spc="-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275842" y="1737325"/>
            <a:ext cx="1109561" cy="354914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wrap="square" lIns="0" tIns="6804" rIns="0" bIns="0" rtlCol="0">
            <a:spAutoFit/>
          </a:bodyPr>
          <a:lstStyle/>
          <a:p>
            <a:pPr algn="ctr">
              <a:lnSpc>
                <a:spcPts val="729"/>
              </a:lnSpc>
              <a:spcBef>
                <a:spcPts val="54"/>
              </a:spcBef>
            </a:pPr>
            <a:br>
              <a:rPr lang="ru-RU"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</a:t>
            </a:r>
            <a:r>
              <a:rPr sz="700" b="1" spc="-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</a:t>
            </a:r>
            <a:endParaRPr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5853" algn="ctr">
              <a:lnSpc>
                <a:spcPts val="600"/>
              </a:lnSpc>
            </a:pPr>
            <a:r>
              <a:rPr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700" b="1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700" b="1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sz="700" b="1" spc="-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329735" y="2147253"/>
            <a:ext cx="1009310" cy="725016"/>
          </a:xfrm>
          <a:prstGeom prst="rect">
            <a:avLst/>
          </a:prstGeom>
        </p:spPr>
        <p:txBody>
          <a:bodyPr vert="horz" wrap="square" lIns="0" tIns="44904" rIns="0" bIns="0" rtlCol="0">
            <a:spAutoFit/>
          </a:bodyPr>
          <a:lstStyle/>
          <a:p>
            <a:pPr marL="67693" indent="-60890">
              <a:spcBef>
                <a:spcPts val="354"/>
              </a:spcBef>
              <a:buFont typeface="Symbol"/>
              <a:buChar char=""/>
              <a:tabLst>
                <a:tab pos="67693" algn="l"/>
                <a:tab pos="381330" algn="l"/>
              </a:tabLst>
            </a:pPr>
            <a:r>
              <a:rPr sz="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</a:t>
            </a:r>
            <a:r>
              <a:rPr lang="en-US"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АСУТП</a:t>
            </a:r>
            <a:r>
              <a:rPr sz="800" spc="-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(системотехник)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280" indent="-60890">
              <a:spcBef>
                <a:spcPts val="300"/>
              </a:spcBef>
              <a:buFont typeface="Symbol"/>
              <a:buChar char=""/>
              <a:tabLst>
                <a:tab pos="80280" algn="l"/>
              </a:tabLst>
            </a:pPr>
            <a:r>
              <a:rPr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</a:t>
            </a:r>
            <a:r>
              <a:rPr sz="800" spc="-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DEVOPS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693" indent="-60890">
              <a:spcBef>
                <a:spcPts val="225"/>
              </a:spcBef>
              <a:buFont typeface="Symbol"/>
              <a:buChar char=""/>
              <a:tabLst>
                <a:tab pos="67693" algn="l"/>
              </a:tabLst>
            </a:pPr>
            <a:r>
              <a:rPr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</a:t>
            </a:r>
            <a:r>
              <a:rPr sz="800" spc="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сетевой</a:t>
            </a:r>
            <a:r>
              <a:rPr sz="800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98CC5991-2F8B-9D36-C511-F00B73F5AB8F}"/>
              </a:ext>
            </a:extLst>
          </p:cNvPr>
          <p:cNvGrpSpPr/>
          <p:nvPr/>
        </p:nvGrpSpPr>
        <p:grpSpPr>
          <a:xfrm>
            <a:off x="5496767" y="1824793"/>
            <a:ext cx="899092" cy="789198"/>
            <a:chOff x="5495925" y="2219733"/>
            <a:chExt cx="899092" cy="789198"/>
          </a:xfrm>
        </p:grpSpPr>
        <p:sp>
          <p:nvSpPr>
            <p:cNvPr id="50" name="object 50"/>
            <p:cNvSpPr txBox="1"/>
            <p:nvPr/>
          </p:nvSpPr>
          <p:spPr>
            <a:xfrm>
              <a:off x="5512485" y="2219733"/>
              <a:ext cx="679337" cy="252404"/>
            </a:xfrm>
            <a:prstGeom prst="rect">
              <a:avLst/>
            </a:prstGeom>
          </p:spPr>
          <p:txBody>
            <a:bodyPr vert="horz" wrap="square" lIns="0" tIns="6123" rIns="0" bIns="0" rtlCol="0">
              <a:spAutoFit/>
            </a:bodyPr>
            <a:lstStyle/>
            <a:p>
              <a:pPr marL="6803">
                <a:spcBef>
                  <a:spcPts val="48"/>
                </a:spcBef>
              </a:pPr>
              <a:r>
                <a:rPr lang="en-US" sz="800" spc="123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sz="800" spc="123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800" spc="-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Системный</a:t>
              </a:r>
              <a:r>
                <a:rPr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800" spc="-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архитектор</a:t>
              </a:r>
              <a:endParaRPr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object 51"/>
            <p:cNvSpPr txBox="1"/>
            <p:nvPr/>
          </p:nvSpPr>
          <p:spPr>
            <a:xfrm>
              <a:off x="5495925" y="2756527"/>
              <a:ext cx="899092" cy="252404"/>
            </a:xfrm>
            <a:prstGeom prst="rect">
              <a:avLst/>
            </a:prstGeom>
          </p:spPr>
          <p:txBody>
            <a:bodyPr vert="horz" wrap="square" lIns="0" tIns="6123" rIns="0" bIns="0" rtlCol="0">
              <a:spAutoFit/>
            </a:bodyPr>
            <a:lstStyle/>
            <a:p>
              <a:pPr marL="6803">
                <a:spcBef>
                  <a:spcPts val="48"/>
                </a:spcBef>
              </a:pPr>
              <a:r>
                <a:rPr lang="en-US" sz="800" spc="12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sz="800" spc="12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800" spc="-1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Инженер</a:t>
              </a:r>
              <a:r>
                <a:rPr sz="800" spc="-19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800" spc="-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сетевой</a:t>
              </a:r>
              <a:r>
                <a:rPr sz="800" spc="-19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800" spc="-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безопасности</a:t>
              </a:r>
              <a:endParaRPr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object 52"/>
            <p:cNvSpPr txBox="1"/>
            <p:nvPr/>
          </p:nvSpPr>
          <p:spPr>
            <a:xfrm>
              <a:off x="5495925" y="2494054"/>
              <a:ext cx="625588" cy="252404"/>
            </a:xfrm>
            <a:prstGeom prst="rect">
              <a:avLst/>
            </a:prstGeom>
          </p:spPr>
          <p:txBody>
            <a:bodyPr vert="horz" wrap="square" lIns="0" tIns="6123" rIns="0" bIns="0" rtlCol="0">
              <a:spAutoFit/>
            </a:bodyPr>
            <a:lstStyle/>
            <a:p>
              <a:pPr marL="6803">
                <a:spcBef>
                  <a:spcPts val="48"/>
                </a:spcBef>
              </a:pPr>
              <a:r>
                <a:rPr lang="en-US" sz="800" spc="123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sz="800" spc="123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800" spc="-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Системный</a:t>
              </a:r>
              <a:r>
                <a:rPr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800" spc="-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аналитик</a:t>
              </a:r>
              <a:endParaRPr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4523040" y="1369131"/>
            <a:ext cx="586808" cy="234794"/>
          </a:xfrm>
          <a:prstGeom prst="rect">
            <a:avLst/>
          </a:prstGeom>
        </p:spPr>
        <p:txBody>
          <a:bodyPr vert="horz" wrap="square" lIns="0" tIns="6463" rIns="0" bIns="0" rtlCol="0">
            <a:spAutoFit/>
          </a:bodyPr>
          <a:lstStyle/>
          <a:p>
            <a:pPr marL="6803" algn="ctr">
              <a:spcBef>
                <a:spcPts val="51"/>
              </a:spcBef>
            </a:pPr>
            <a:r>
              <a:rPr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sz="700" b="1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700" b="1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sz="7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00" b="1" spc="-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03" algn="ctr">
              <a:spcBef>
                <a:spcPts val="51"/>
              </a:spcBef>
            </a:pPr>
            <a:r>
              <a:rPr sz="7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</a:t>
            </a:r>
            <a:r>
              <a:rPr sz="700" b="1" spc="-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object 6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369865" y="990743"/>
            <a:ext cx="247745" cy="112524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890190" y="1016943"/>
            <a:ext cx="247745" cy="134209"/>
          </a:xfrm>
          <a:prstGeom prst="rect">
            <a:avLst/>
          </a:prstGeom>
        </p:spPr>
      </p:pic>
      <p:grpSp>
        <p:nvGrpSpPr>
          <p:cNvPr id="69" name="object 69"/>
          <p:cNvGrpSpPr/>
          <p:nvPr/>
        </p:nvGrpSpPr>
        <p:grpSpPr>
          <a:xfrm>
            <a:off x="3553099" y="1210028"/>
            <a:ext cx="1386954" cy="2622879"/>
            <a:chOff x="4578223" y="3697481"/>
            <a:chExt cx="2588980" cy="3188713"/>
          </a:xfrm>
        </p:grpSpPr>
        <p:pic>
          <p:nvPicPr>
            <p:cNvPr id="70" name="object 7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87339" y="4262882"/>
              <a:ext cx="80010" cy="146684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5926645" y="4449572"/>
              <a:ext cx="0" cy="1554480"/>
            </a:xfrm>
            <a:custGeom>
              <a:avLst/>
              <a:gdLst/>
              <a:ahLst/>
              <a:cxnLst/>
              <a:rect l="l" t="t" r="r" b="b"/>
              <a:pathLst>
                <a:path h="1554479">
                  <a:moveTo>
                    <a:pt x="0" y="0"/>
                  </a:moveTo>
                  <a:lnTo>
                    <a:pt x="0" y="1554327"/>
                  </a:lnTo>
                </a:path>
              </a:pathLst>
            </a:custGeom>
            <a:ln w="1460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700"/>
            </a:p>
          </p:txBody>
        </p:sp>
        <p:sp>
          <p:nvSpPr>
            <p:cNvPr id="72" name="object 72"/>
            <p:cNvSpPr/>
            <p:nvPr/>
          </p:nvSpPr>
          <p:spPr>
            <a:xfrm>
              <a:off x="5925693" y="6231128"/>
              <a:ext cx="0" cy="525780"/>
            </a:xfrm>
            <a:custGeom>
              <a:avLst/>
              <a:gdLst/>
              <a:ahLst/>
              <a:cxnLst/>
              <a:rect l="l" t="t" r="r" b="b"/>
              <a:pathLst>
                <a:path h="525779">
                  <a:moveTo>
                    <a:pt x="0" y="0"/>
                  </a:moveTo>
                  <a:lnTo>
                    <a:pt x="0" y="525399"/>
                  </a:lnTo>
                </a:path>
              </a:pathLst>
            </a:custGeom>
            <a:ln w="1371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700"/>
            </a:p>
          </p:txBody>
        </p:sp>
        <p:pic>
          <p:nvPicPr>
            <p:cNvPr id="73" name="object 7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85561" y="6796532"/>
              <a:ext cx="80010" cy="89662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78223" y="4089704"/>
              <a:ext cx="462457" cy="208483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704746" y="3697481"/>
              <a:ext cx="462457" cy="208483"/>
            </a:xfrm>
            <a:prstGeom prst="rect">
              <a:avLst/>
            </a:prstGeom>
          </p:spPr>
        </p:pic>
      </p:grpSp>
      <p:sp>
        <p:nvSpPr>
          <p:cNvPr id="77" name="object 77"/>
          <p:cNvSpPr txBox="1"/>
          <p:nvPr/>
        </p:nvSpPr>
        <p:spPr>
          <a:xfrm>
            <a:off x="4442434" y="3438431"/>
            <a:ext cx="949823" cy="223637"/>
          </a:xfrm>
          <a:prstGeom prst="rect">
            <a:avLst/>
          </a:prstGeom>
        </p:spPr>
        <p:txBody>
          <a:bodyPr vert="horz" wrap="square" lIns="0" tIns="6463" rIns="0" bIns="0" rtlCol="0">
            <a:spAutoFit/>
          </a:bodyPr>
          <a:lstStyle/>
          <a:p>
            <a:pPr marL="6803" marR="2721" indent="39800">
              <a:lnSpc>
                <a:spcPct val="104299"/>
              </a:lnSpc>
              <a:spcBef>
                <a:spcPts val="51"/>
              </a:spcBef>
            </a:pPr>
            <a:r>
              <a:rPr sz="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</a:t>
            </a:r>
            <a:endParaRPr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008850" y="3450304"/>
            <a:ext cx="1293277" cy="221626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vert="horz" wrap="square" lIns="0" tIns="6123" rIns="0" bIns="0" rtlCol="0">
            <a:spAutoFit/>
          </a:bodyPr>
          <a:lstStyle/>
          <a:p>
            <a:pPr marL="6803" algn="ctr">
              <a:spcBef>
                <a:spcPts val="48"/>
              </a:spcBef>
            </a:pPr>
            <a:r>
              <a:rPr sz="7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</a:t>
            </a:r>
            <a:r>
              <a:rPr sz="700" b="1" spc="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</a:t>
            </a:r>
            <a:r>
              <a:rPr sz="7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111429" y="2668421"/>
            <a:ext cx="882781" cy="895777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vert="horz" wrap="square" lIns="0" tIns="8845" rIns="0" bIns="0" rtlCol="0">
            <a:spAutoFit/>
          </a:bodyPr>
          <a:lstStyle/>
          <a:p>
            <a:pPr algn="ctr">
              <a:spcBef>
                <a:spcPts val="70"/>
              </a:spcBef>
            </a:pPr>
            <a:r>
              <a:rPr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</a:t>
            </a:r>
            <a:r>
              <a:rPr sz="700" spc="7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</a:t>
            </a:r>
            <a:endParaRPr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950" marR="170085" indent="-1021" algn="ctr">
              <a:lnSpc>
                <a:spcPct val="105000"/>
              </a:lnSpc>
              <a:spcBef>
                <a:spcPts val="3"/>
              </a:spcBef>
            </a:pPr>
            <a:r>
              <a:rPr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(Оператор</a:t>
            </a:r>
            <a:r>
              <a:rPr sz="7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электронно-</a:t>
            </a:r>
            <a:r>
              <a:rPr sz="700" spc="26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вычислительных</a:t>
            </a:r>
            <a:r>
              <a:rPr sz="700" spc="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spc="-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700" spc="26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вычислительных</a:t>
            </a:r>
            <a:r>
              <a:rPr sz="700" spc="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машин</a:t>
            </a:r>
            <a:r>
              <a:rPr sz="7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7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2112996" y="3549312"/>
            <a:ext cx="884348" cy="122836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vert="horz" wrap="square" lIns="0" tIns="14968" rIns="0" bIns="0" rtlCol="0">
            <a:spAutoFit/>
          </a:bodyPr>
          <a:lstStyle/>
          <a:p>
            <a:pPr marL="59530">
              <a:spcBef>
                <a:spcPts val="118"/>
              </a:spcBef>
            </a:pPr>
            <a:r>
              <a:rPr lang="ru-RU" sz="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СТАЖИРОВКА</a:t>
            </a:r>
            <a:endParaRPr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3390727" y="1732533"/>
            <a:ext cx="587148" cy="114248"/>
          </a:xfrm>
          <a:prstGeom prst="rect">
            <a:avLst/>
          </a:prstGeom>
        </p:spPr>
        <p:txBody>
          <a:bodyPr vert="horz" wrap="square" lIns="0" tIns="6463" rIns="0" bIns="0" rtlCol="0">
            <a:spAutoFit/>
          </a:bodyPr>
          <a:lstStyle/>
          <a:p>
            <a:pPr marL="6803" algn="ctr">
              <a:spcBef>
                <a:spcPts val="51"/>
              </a:spcBef>
            </a:pPr>
            <a:endParaRPr sz="700" dirty="0">
              <a:latin typeface="Tahoma"/>
              <a:cs typeface="Tahoma"/>
            </a:endParaRPr>
          </a:p>
        </p:txBody>
      </p:sp>
      <p:pic>
        <p:nvPicPr>
          <p:cNvPr id="127" name="Рисунок 126">
            <a:extLst>
              <a:ext uri="{FF2B5EF4-FFF2-40B4-BE49-F238E27FC236}">
                <a16:creationId xmlns:a16="http://schemas.microsoft.com/office/drawing/2014/main" id="{97B99E36-D9DA-9F39-852A-154049AC6FA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13" y="1708845"/>
            <a:ext cx="1930584" cy="1390359"/>
          </a:xfrm>
          <a:prstGeom prst="rect">
            <a:avLst/>
          </a:prstGeom>
        </p:spPr>
      </p:pic>
      <p:grpSp>
        <p:nvGrpSpPr>
          <p:cNvPr id="102" name="object 102"/>
          <p:cNvGrpSpPr/>
          <p:nvPr/>
        </p:nvGrpSpPr>
        <p:grpSpPr>
          <a:xfrm>
            <a:off x="5379427" y="1380748"/>
            <a:ext cx="1315879" cy="2445696"/>
            <a:chOff x="7964805" y="3884930"/>
            <a:chExt cx="2224658" cy="2997199"/>
          </a:xfrm>
        </p:grpSpPr>
        <p:sp>
          <p:nvSpPr>
            <p:cNvPr id="105" name="object 105"/>
            <p:cNvSpPr/>
            <p:nvPr/>
          </p:nvSpPr>
          <p:spPr>
            <a:xfrm>
              <a:off x="7964805" y="3923029"/>
              <a:ext cx="63500" cy="2959100"/>
            </a:xfrm>
            <a:custGeom>
              <a:avLst/>
              <a:gdLst/>
              <a:ahLst/>
              <a:cxnLst/>
              <a:rect l="l" t="t" r="r" b="b"/>
              <a:pathLst>
                <a:path w="63500" h="2959100">
                  <a:moveTo>
                    <a:pt x="36195" y="2692019"/>
                  </a:moveTo>
                  <a:lnTo>
                    <a:pt x="25908" y="2692019"/>
                  </a:lnTo>
                  <a:lnTo>
                    <a:pt x="25781" y="2812415"/>
                  </a:lnTo>
                  <a:lnTo>
                    <a:pt x="36068" y="2812415"/>
                  </a:lnTo>
                  <a:lnTo>
                    <a:pt x="36195" y="2692019"/>
                  </a:lnTo>
                  <a:close/>
                </a:path>
                <a:path w="63500" h="2959100">
                  <a:moveTo>
                    <a:pt x="36322" y="2526665"/>
                  </a:moveTo>
                  <a:lnTo>
                    <a:pt x="26035" y="2526665"/>
                  </a:lnTo>
                  <a:lnTo>
                    <a:pt x="25908" y="2646934"/>
                  </a:lnTo>
                  <a:lnTo>
                    <a:pt x="36195" y="2646934"/>
                  </a:lnTo>
                  <a:lnTo>
                    <a:pt x="36322" y="2526665"/>
                  </a:lnTo>
                  <a:close/>
                </a:path>
                <a:path w="63500" h="2959100">
                  <a:moveTo>
                    <a:pt x="36322" y="2361184"/>
                  </a:moveTo>
                  <a:lnTo>
                    <a:pt x="26035" y="2361184"/>
                  </a:lnTo>
                  <a:lnTo>
                    <a:pt x="26035" y="2481580"/>
                  </a:lnTo>
                  <a:lnTo>
                    <a:pt x="36322" y="2481580"/>
                  </a:lnTo>
                  <a:lnTo>
                    <a:pt x="36322" y="2361184"/>
                  </a:lnTo>
                  <a:close/>
                </a:path>
                <a:path w="63500" h="2959100">
                  <a:moveTo>
                    <a:pt x="36322" y="2195792"/>
                  </a:moveTo>
                  <a:lnTo>
                    <a:pt x="26035" y="2195792"/>
                  </a:lnTo>
                  <a:lnTo>
                    <a:pt x="26035" y="2316099"/>
                  </a:lnTo>
                  <a:lnTo>
                    <a:pt x="36322" y="2316099"/>
                  </a:lnTo>
                  <a:lnTo>
                    <a:pt x="36322" y="2195792"/>
                  </a:lnTo>
                  <a:close/>
                </a:path>
                <a:path w="63500" h="2959100">
                  <a:moveTo>
                    <a:pt x="36449" y="2030310"/>
                  </a:moveTo>
                  <a:lnTo>
                    <a:pt x="26162" y="2030310"/>
                  </a:lnTo>
                  <a:lnTo>
                    <a:pt x="26162" y="2150618"/>
                  </a:lnTo>
                  <a:lnTo>
                    <a:pt x="36449" y="2150618"/>
                  </a:lnTo>
                  <a:lnTo>
                    <a:pt x="36449" y="2030310"/>
                  </a:lnTo>
                  <a:close/>
                </a:path>
                <a:path w="63500" h="2959100">
                  <a:moveTo>
                    <a:pt x="36576" y="1864868"/>
                  </a:moveTo>
                  <a:lnTo>
                    <a:pt x="26289" y="1864868"/>
                  </a:lnTo>
                  <a:lnTo>
                    <a:pt x="26162" y="1985264"/>
                  </a:lnTo>
                  <a:lnTo>
                    <a:pt x="36449" y="1985264"/>
                  </a:lnTo>
                  <a:lnTo>
                    <a:pt x="36576" y="1864868"/>
                  </a:lnTo>
                  <a:close/>
                </a:path>
                <a:path w="63500" h="2959100">
                  <a:moveTo>
                    <a:pt x="36703" y="1699514"/>
                  </a:moveTo>
                  <a:lnTo>
                    <a:pt x="26416" y="1699514"/>
                  </a:lnTo>
                  <a:lnTo>
                    <a:pt x="26289" y="1819783"/>
                  </a:lnTo>
                  <a:lnTo>
                    <a:pt x="36576" y="1819783"/>
                  </a:lnTo>
                  <a:lnTo>
                    <a:pt x="36703" y="1699514"/>
                  </a:lnTo>
                  <a:close/>
                </a:path>
                <a:path w="63500" h="2959100">
                  <a:moveTo>
                    <a:pt x="36830" y="1534033"/>
                  </a:moveTo>
                  <a:lnTo>
                    <a:pt x="26543" y="1534033"/>
                  </a:lnTo>
                  <a:lnTo>
                    <a:pt x="26416" y="1654302"/>
                  </a:lnTo>
                  <a:lnTo>
                    <a:pt x="36703" y="1654302"/>
                  </a:lnTo>
                  <a:lnTo>
                    <a:pt x="36830" y="1534033"/>
                  </a:lnTo>
                  <a:close/>
                </a:path>
                <a:path w="63500" h="2959100">
                  <a:moveTo>
                    <a:pt x="36830" y="1368640"/>
                  </a:moveTo>
                  <a:lnTo>
                    <a:pt x="26543" y="1368640"/>
                  </a:lnTo>
                  <a:lnTo>
                    <a:pt x="26543" y="1488948"/>
                  </a:lnTo>
                  <a:lnTo>
                    <a:pt x="36830" y="1488948"/>
                  </a:lnTo>
                  <a:lnTo>
                    <a:pt x="36830" y="1368640"/>
                  </a:lnTo>
                  <a:close/>
                </a:path>
                <a:path w="63500" h="2959100">
                  <a:moveTo>
                    <a:pt x="36830" y="1203159"/>
                  </a:moveTo>
                  <a:lnTo>
                    <a:pt x="26543" y="1203159"/>
                  </a:lnTo>
                  <a:lnTo>
                    <a:pt x="26543" y="1323467"/>
                  </a:lnTo>
                  <a:lnTo>
                    <a:pt x="36830" y="1323467"/>
                  </a:lnTo>
                  <a:lnTo>
                    <a:pt x="36830" y="1203159"/>
                  </a:lnTo>
                  <a:close/>
                </a:path>
                <a:path w="63500" h="2959100">
                  <a:moveTo>
                    <a:pt x="36957" y="1037717"/>
                  </a:moveTo>
                  <a:lnTo>
                    <a:pt x="26670" y="1037717"/>
                  </a:lnTo>
                  <a:lnTo>
                    <a:pt x="26543" y="1158113"/>
                  </a:lnTo>
                  <a:lnTo>
                    <a:pt x="36957" y="1158113"/>
                  </a:lnTo>
                  <a:lnTo>
                    <a:pt x="36957" y="1037717"/>
                  </a:lnTo>
                  <a:close/>
                </a:path>
                <a:path w="63500" h="2959100">
                  <a:moveTo>
                    <a:pt x="37084" y="872363"/>
                  </a:moveTo>
                  <a:lnTo>
                    <a:pt x="26797" y="872363"/>
                  </a:lnTo>
                  <a:lnTo>
                    <a:pt x="26670" y="992632"/>
                  </a:lnTo>
                  <a:lnTo>
                    <a:pt x="36957" y="992632"/>
                  </a:lnTo>
                  <a:lnTo>
                    <a:pt x="37084" y="872363"/>
                  </a:lnTo>
                  <a:close/>
                </a:path>
                <a:path w="63500" h="2959100">
                  <a:moveTo>
                    <a:pt x="37211" y="706882"/>
                  </a:moveTo>
                  <a:lnTo>
                    <a:pt x="26924" y="706882"/>
                  </a:lnTo>
                  <a:lnTo>
                    <a:pt x="26797" y="827151"/>
                  </a:lnTo>
                  <a:lnTo>
                    <a:pt x="37084" y="827151"/>
                  </a:lnTo>
                  <a:lnTo>
                    <a:pt x="37211" y="706882"/>
                  </a:lnTo>
                  <a:close/>
                </a:path>
                <a:path w="63500" h="2959100">
                  <a:moveTo>
                    <a:pt x="37211" y="541489"/>
                  </a:moveTo>
                  <a:lnTo>
                    <a:pt x="26924" y="541489"/>
                  </a:lnTo>
                  <a:lnTo>
                    <a:pt x="26924" y="661797"/>
                  </a:lnTo>
                  <a:lnTo>
                    <a:pt x="37211" y="661797"/>
                  </a:lnTo>
                  <a:lnTo>
                    <a:pt x="37211" y="541489"/>
                  </a:lnTo>
                  <a:close/>
                </a:path>
                <a:path w="63500" h="2959100">
                  <a:moveTo>
                    <a:pt x="37338" y="376008"/>
                  </a:moveTo>
                  <a:lnTo>
                    <a:pt x="27051" y="376008"/>
                  </a:lnTo>
                  <a:lnTo>
                    <a:pt x="27051" y="496316"/>
                  </a:lnTo>
                  <a:lnTo>
                    <a:pt x="37338" y="496316"/>
                  </a:lnTo>
                  <a:lnTo>
                    <a:pt x="37338" y="376008"/>
                  </a:lnTo>
                  <a:close/>
                </a:path>
                <a:path w="63500" h="2959100">
                  <a:moveTo>
                    <a:pt x="37465" y="210566"/>
                  </a:moveTo>
                  <a:lnTo>
                    <a:pt x="27178" y="210566"/>
                  </a:lnTo>
                  <a:lnTo>
                    <a:pt x="27051" y="330835"/>
                  </a:lnTo>
                  <a:lnTo>
                    <a:pt x="37338" y="330835"/>
                  </a:lnTo>
                  <a:lnTo>
                    <a:pt x="37465" y="210566"/>
                  </a:lnTo>
                  <a:close/>
                </a:path>
                <a:path w="63500" h="2959100">
                  <a:moveTo>
                    <a:pt x="61849" y="2913507"/>
                  </a:moveTo>
                  <a:lnTo>
                    <a:pt x="59436" y="2895854"/>
                  </a:lnTo>
                  <a:lnTo>
                    <a:pt x="52705" y="2881503"/>
                  </a:lnTo>
                  <a:lnTo>
                    <a:pt x="42926" y="2871851"/>
                  </a:lnTo>
                  <a:lnTo>
                    <a:pt x="36068" y="2869819"/>
                  </a:lnTo>
                  <a:lnTo>
                    <a:pt x="36068" y="2868295"/>
                  </a:lnTo>
                  <a:lnTo>
                    <a:pt x="36068" y="2857500"/>
                  </a:lnTo>
                  <a:lnTo>
                    <a:pt x="25781" y="2857500"/>
                  </a:lnTo>
                  <a:lnTo>
                    <a:pt x="25781" y="2869819"/>
                  </a:lnTo>
                  <a:lnTo>
                    <a:pt x="18923" y="2871851"/>
                  </a:lnTo>
                  <a:lnTo>
                    <a:pt x="9144" y="2881503"/>
                  </a:lnTo>
                  <a:lnTo>
                    <a:pt x="2540" y="2895854"/>
                  </a:lnTo>
                  <a:lnTo>
                    <a:pt x="0" y="2913253"/>
                  </a:lnTo>
                  <a:lnTo>
                    <a:pt x="2540" y="2930906"/>
                  </a:lnTo>
                  <a:lnTo>
                    <a:pt x="9144" y="2945257"/>
                  </a:lnTo>
                  <a:lnTo>
                    <a:pt x="18923" y="2955036"/>
                  </a:lnTo>
                  <a:lnTo>
                    <a:pt x="30988" y="2958592"/>
                  </a:lnTo>
                  <a:lnTo>
                    <a:pt x="42926" y="2955036"/>
                  </a:lnTo>
                  <a:lnTo>
                    <a:pt x="52705" y="2945384"/>
                  </a:lnTo>
                  <a:lnTo>
                    <a:pt x="59309" y="2931033"/>
                  </a:lnTo>
                  <a:lnTo>
                    <a:pt x="61849" y="2913507"/>
                  </a:lnTo>
                  <a:close/>
                </a:path>
                <a:path w="63500" h="2959100">
                  <a:moveTo>
                    <a:pt x="63246" y="45212"/>
                  </a:moveTo>
                  <a:lnTo>
                    <a:pt x="60833" y="27686"/>
                  </a:lnTo>
                  <a:lnTo>
                    <a:pt x="54229" y="13335"/>
                  </a:lnTo>
                  <a:lnTo>
                    <a:pt x="44450" y="3556"/>
                  </a:lnTo>
                  <a:lnTo>
                    <a:pt x="32385" y="0"/>
                  </a:lnTo>
                  <a:lnTo>
                    <a:pt x="20320" y="3556"/>
                  </a:lnTo>
                  <a:lnTo>
                    <a:pt x="10541" y="13208"/>
                  </a:lnTo>
                  <a:lnTo>
                    <a:pt x="3937" y="27559"/>
                  </a:lnTo>
                  <a:lnTo>
                    <a:pt x="1524" y="45212"/>
                  </a:lnTo>
                  <a:lnTo>
                    <a:pt x="3937" y="62611"/>
                  </a:lnTo>
                  <a:lnTo>
                    <a:pt x="10541" y="76962"/>
                  </a:lnTo>
                  <a:lnTo>
                    <a:pt x="20320" y="86741"/>
                  </a:lnTo>
                  <a:lnTo>
                    <a:pt x="27178" y="88773"/>
                  </a:lnTo>
                  <a:lnTo>
                    <a:pt x="27178" y="45212"/>
                  </a:lnTo>
                  <a:lnTo>
                    <a:pt x="27305" y="88773"/>
                  </a:lnTo>
                  <a:lnTo>
                    <a:pt x="32385" y="90297"/>
                  </a:lnTo>
                  <a:lnTo>
                    <a:pt x="27178" y="88773"/>
                  </a:lnTo>
                  <a:lnTo>
                    <a:pt x="27178" y="165481"/>
                  </a:lnTo>
                  <a:lnTo>
                    <a:pt x="37465" y="165481"/>
                  </a:lnTo>
                  <a:lnTo>
                    <a:pt x="37465" y="90297"/>
                  </a:lnTo>
                  <a:lnTo>
                    <a:pt x="37465" y="88773"/>
                  </a:lnTo>
                  <a:lnTo>
                    <a:pt x="44323" y="86741"/>
                  </a:lnTo>
                  <a:lnTo>
                    <a:pt x="54229" y="77089"/>
                  </a:lnTo>
                  <a:lnTo>
                    <a:pt x="60833" y="62738"/>
                  </a:lnTo>
                  <a:lnTo>
                    <a:pt x="63246" y="452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700"/>
            </a:p>
          </p:txBody>
        </p:sp>
        <p:pic>
          <p:nvPicPr>
            <p:cNvPr id="106" name="object 10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099166" y="3884930"/>
              <a:ext cx="90297" cy="167640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10143236" y="4098290"/>
              <a:ext cx="0" cy="2635250"/>
            </a:xfrm>
            <a:custGeom>
              <a:avLst/>
              <a:gdLst/>
              <a:ahLst/>
              <a:cxnLst/>
              <a:rect l="l" t="t" r="r" b="b"/>
              <a:pathLst>
                <a:path h="2635250">
                  <a:moveTo>
                    <a:pt x="0" y="0"/>
                  </a:moveTo>
                  <a:lnTo>
                    <a:pt x="0" y="2635250"/>
                  </a:lnTo>
                </a:path>
              </a:pathLst>
            </a:custGeom>
            <a:ln w="17018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700"/>
            </a:p>
          </p:txBody>
        </p:sp>
        <p:pic>
          <p:nvPicPr>
            <p:cNvPr id="108" name="object 10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097007" y="6779259"/>
              <a:ext cx="90424" cy="102362"/>
            </a:xfrm>
            <a:prstGeom prst="rect">
              <a:avLst/>
            </a:prstGeom>
          </p:spPr>
        </p:pic>
      </p:grpSp>
      <p:pic>
        <p:nvPicPr>
          <p:cNvPr id="61" name="Picture 2" descr="государственное бюджетное образовательное учреждение среднего профессионального образования калининградской области технологический колледж">
            <a:extLst>
              <a:ext uri="{FF2B5EF4-FFF2-40B4-BE49-F238E27FC236}">
                <a16:creationId xmlns:a16="http://schemas.microsoft.com/office/drawing/2014/main" id="{4E56B68C-DFAE-CB2C-8E92-2AC073F6E7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lum contrast="10000"/>
          </a:blip>
          <a:srcRect r="74073"/>
          <a:stretch/>
        </p:blipFill>
        <p:spPr bwMode="auto">
          <a:xfrm>
            <a:off x="0" y="35621"/>
            <a:ext cx="1725282" cy="798002"/>
          </a:xfrm>
          <a:prstGeom prst="rect">
            <a:avLst/>
          </a:prstGeom>
          <a:noFill/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C5FCDCB7-5715-2A26-6BCB-D503F5D9A06A}"/>
              </a:ext>
            </a:extLst>
          </p:cNvPr>
          <p:cNvSpPr txBox="1"/>
          <p:nvPr/>
        </p:nvSpPr>
        <p:spPr>
          <a:xfrm>
            <a:off x="5540344" y="3451439"/>
            <a:ext cx="855273" cy="212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03" marR="2721" indent="39800">
              <a:lnSpc>
                <a:spcPct val="104299"/>
              </a:lnSpc>
              <a:spcBef>
                <a:spcPts val="51"/>
              </a:spcBef>
            </a:pPr>
            <a:r>
              <a:rPr lang="ru-RU" sz="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6" name="Picture 2" descr="Picture background">
            <a:extLst>
              <a:ext uri="{FF2B5EF4-FFF2-40B4-BE49-F238E27FC236}">
                <a16:creationId xmlns:a16="http://schemas.microsoft.com/office/drawing/2014/main" id="{9FBDE926-D502-58FA-079C-5AAE3D2D53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4" r="19711"/>
          <a:stretch/>
        </p:blipFill>
        <p:spPr bwMode="auto">
          <a:xfrm>
            <a:off x="7395830" y="2626"/>
            <a:ext cx="852922" cy="82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Прямоугольник: скругленные углы 78">
            <a:extLst>
              <a:ext uri="{FF2B5EF4-FFF2-40B4-BE49-F238E27FC236}">
                <a16:creationId xmlns:a16="http://schemas.microsoft.com/office/drawing/2014/main" id="{9DD4AB56-44EA-2A37-E6A2-B8BF8F6D1886}"/>
              </a:ext>
            </a:extLst>
          </p:cNvPr>
          <p:cNvSpPr/>
          <p:nvPr/>
        </p:nvSpPr>
        <p:spPr>
          <a:xfrm>
            <a:off x="4777085" y="446650"/>
            <a:ext cx="2527544" cy="4619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7108">
              <a:spcBef>
                <a:spcPts val="54"/>
              </a:spcBef>
            </a:pP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7108">
              <a:spcBef>
                <a:spcPts val="54"/>
              </a:spcBef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09.02.06</a:t>
            </a:r>
            <a:r>
              <a:rPr lang="ru-RU" sz="1200" b="1" spc="-7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Сетевое</a:t>
            </a:r>
            <a:r>
              <a:rPr lang="ru-RU" sz="1200" b="1" spc="-6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spc="-2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03"/>
            <a:r>
              <a:rPr lang="ru-RU" sz="1200" b="1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системное</a:t>
            </a:r>
            <a:r>
              <a:rPr lang="ru-RU" sz="1200" b="1" spc="-24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администрирование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82" name="Прямоугольник: скругленные углы 81">
            <a:extLst>
              <a:ext uri="{FF2B5EF4-FFF2-40B4-BE49-F238E27FC236}">
                <a16:creationId xmlns:a16="http://schemas.microsoft.com/office/drawing/2014/main" id="{54190B51-E94A-38BE-0B6B-98AC1748B692}"/>
              </a:ext>
            </a:extLst>
          </p:cNvPr>
          <p:cNvSpPr/>
          <p:nvPr/>
        </p:nvSpPr>
        <p:spPr>
          <a:xfrm>
            <a:off x="5416987" y="3938316"/>
            <a:ext cx="3413041" cy="1048480"/>
          </a:xfrm>
          <a:prstGeom prst="roundRect">
            <a:avLst/>
          </a:prstGeom>
          <a:solidFill>
            <a:srgbClr val="92D050">
              <a:alpha val="23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1"/>
              </a:rPr>
              <a:t>http://sovetsk-liceum5.3dn.ru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МАОУ «Лицей № 5»</a:t>
            </a: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2"/>
              </a:rPr>
              <a:t>https://www.rzd.ru/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ОАО «РЖД»</a:t>
            </a: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3"/>
              </a:rPr>
              <a:t>http://sovetsk-cbs.klgd.muzkult.ru/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Центральная городская библиотека им. 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Рутмана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4"/>
              </a:rPr>
              <a:t>http://gilserv39.ru/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ООО «Жилсервис»</a:t>
            </a:r>
          </a:p>
          <a:p>
            <a:pPr algn="ctr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7656647-86F7-8730-C8BB-35F9C4D7D3CC}"/>
              </a:ext>
            </a:extLst>
          </p:cNvPr>
          <p:cNvSpPr txBox="1"/>
          <p:nvPr/>
        </p:nvSpPr>
        <p:spPr>
          <a:xfrm>
            <a:off x="2731452" y="1673095"/>
            <a:ext cx="1545872" cy="320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7108" algn="ctr">
              <a:spcBef>
                <a:spcPts val="54"/>
              </a:spcBef>
            </a:pPr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35 - 45 </a:t>
            </a:r>
          </a:p>
          <a:p>
            <a:pPr marL="337108" algn="ctr">
              <a:spcBef>
                <a:spcPts val="54"/>
              </a:spcBef>
            </a:pPr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grpSp>
        <p:nvGrpSpPr>
          <p:cNvPr id="53" name="object 53"/>
          <p:cNvGrpSpPr/>
          <p:nvPr/>
        </p:nvGrpSpPr>
        <p:grpSpPr>
          <a:xfrm>
            <a:off x="2070531" y="1996296"/>
            <a:ext cx="952432" cy="1692874"/>
            <a:chOff x="1731391" y="4832645"/>
            <a:chExt cx="1777873" cy="2053803"/>
          </a:xfrm>
        </p:grpSpPr>
        <p:sp>
          <p:nvSpPr>
            <p:cNvPr id="54" name="object 54"/>
            <p:cNvSpPr/>
            <p:nvPr/>
          </p:nvSpPr>
          <p:spPr>
            <a:xfrm>
              <a:off x="1776730" y="5185664"/>
              <a:ext cx="0" cy="1573530"/>
            </a:xfrm>
            <a:custGeom>
              <a:avLst/>
              <a:gdLst/>
              <a:ahLst/>
              <a:cxnLst/>
              <a:rect l="l" t="t" r="r" b="b"/>
              <a:pathLst>
                <a:path h="1573529">
                  <a:moveTo>
                    <a:pt x="0" y="0"/>
                  </a:moveTo>
                  <a:lnTo>
                    <a:pt x="0" y="1573530"/>
                  </a:lnTo>
                </a:path>
              </a:pathLst>
            </a:custGeom>
            <a:ln w="2286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700"/>
            </a:p>
          </p:txBody>
        </p:sp>
        <p:pic>
          <p:nvPicPr>
            <p:cNvPr id="55" name="object 5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731391" y="6799072"/>
              <a:ext cx="80009" cy="8712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42440" y="4998974"/>
              <a:ext cx="80010" cy="146685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 flipH="1">
              <a:off x="3379567" y="5027254"/>
              <a:ext cx="85342" cy="1752217"/>
            </a:xfrm>
            <a:custGeom>
              <a:avLst/>
              <a:gdLst/>
              <a:ahLst/>
              <a:cxnLst/>
              <a:rect l="l" t="t" r="r" b="b"/>
              <a:pathLst>
                <a:path h="1866900">
                  <a:moveTo>
                    <a:pt x="0" y="0"/>
                  </a:moveTo>
                  <a:lnTo>
                    <a:pt x="0" y="1866900"/>
                  </a:lnTo>
                </a:path>
              </a:pathLst>
            </a:custGeom>
            <a:ln w="24383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700" dirty="0"/>
            </a:p>
          </p:txBody>
        </p:sp>
        <p:pic>
          <p:nvPicPr>
            <p:cNvPr id="58" name="object 5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429254" y="6718046"/>
              <a:ext cx="80010" cy="16840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401649" y="4832645"/>
              <a:ext cx="80009" cy="146685"/>
            </a:xfrm>
            <a:prstGeom prst="rect">
              <a:avLst/>
            </a:prstGeom>
          </p:spPr>
        </p:pic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9D8313E9-A186-77D5-AD5C-4601692C4101}"/>
              </a:ext>
            </a:extLst>
          </p:cNvPr>
          <p:cNvSpPr txBox="1"/>
          <p:nvPr/>
        </p:nvSpPr>
        <p:spPr>
          <a:xfrm>
            <a:off x="6737384" y="1437606"/>
            <a:ext cx="16067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8659" algn="ctr">
              <a:spcBef>
                <a:spcPts val="54"/>
              </a:spcBef>
            </a:pPr>
            <a:r>
              <a:rPr lang="en-US"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sz="700" b="1" spc="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8999" algn="ctr">
              <a:spcBef>
                <a:spcPts val="48"/>
              </a:spcBef>
            </a:pPr>
            <a:r>
              <a:rPr lang="ru-RU"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ru-RU" sz="700" b="1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r>
              <a:rPr lang="ru-RU" sz="700" b="1" spc="-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700" b="1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" b="1" spc="-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700" b="1" dirty="0"/>
          </a:p>
        </p:txBody>
      </p:sp>
      <p:sp>
        <p:nvSpPr>
          <p:cNvPr id="15" name="object 15"/>
          <p:cNvSpPr txBox="1"/>
          <p:nvPr/>
        </p:nvSpPr>
        <p:spPr>
          <a:xfrm>
            <a:off x="2177329" y="2193848"/>
            <a:ext cx="735683" cy="443597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marL="6803" algn="ctr">
              <a:spcBef>
                <a:spcPts val="99"/>
              </a:spcBef>
            </a:pPr>
            <a:r>
              <a:rPr lang="ru-RU" sz="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Наладчик технологического оборудования</a:t>
            </a:r>
            <a:endParaRPr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" algn="ctr">
              <a:spcBef>
                <a:spcPts val="37"/>
              </a:spcBef>
            </a:pPr>
            <a:r>
              <a:rPr lang="ru-RU"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700" b="1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" b="1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sz="700" b="1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" b="1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77194" y="2672776"/>
            <a:ext cx="913752" cy="361523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wrap="square" lIns="0" tIns="12587" rIns="0" bIns="0" rtlCol="0">
            <a:spAutoFit/>
          </a:bodyPr>
          <a:lstStyle/>
          <a:p>
            <a:pPr marL="6803" algn="ctr">
              <a:spcBef>
                <a:spcPts val="99"/>
              </a:spcBef>
            </a:pPr>
            <a:r>
              <a:rPr lang="ru-RU" sz="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АБИТУРИЕНТ/</a:t>
            </a:r>
          </a:p>
          <a:p>
            <a:pPr marL="6803" algn="ctr">
              <a:spcBef>
                <a:spcPts val="99"/>
              </a:spcBef>
            </a:pPr>
            <a:r>
              <a:rPr lang="ru-RU" sz="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</a:t>
            </a:r>
          </a:p>
          <a:p>
            <a:pPr marL="6803" algn="ctr">
              <a:spcBef>
                <a:spcPts val="99"/>
              </a:spcBef>
            </a:pPr>
            <a:r>
              <a:rPr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700" b="1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700" b="1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sz="700" b="1" spc="-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83">
            <a:extLst>
              <a:ext uri="{FF2B5EF4-FFF2-40B4-BE49-F238E27FC236}">
                <a16:creationId xmlns:a16="http://schemas.microsoft.com/office/drawing/2014/main" id="{33DD318C-5510-FBC6-FA1C-8BE54A39C377}"/>
              </a:ext>
            </a:extLst>
          </p:cNvPr>
          <p:cNvSpPr/>
          <p:nvPr/>
        </p:nvSpPr>
        <p:spPr>
          <a:xfrm>
            <a:off x="2086988" y="2428139"/>
            <a:ext cx="914544" cy="76614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19075E53-8778-F782-D1F6-C13A5218BDEA}"/>
              </a:ext>
            </a:extLst>
          </p:cNvPr>
          <p:cNvSpPr/>
          <p:nvPr/>
        </p:nvSpPr>
        <p:spPr>
          <a:xfrm>
            <a:off x="504233" y="4193785"/>
            <a:ext cx="4346595" cy="74688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7108">
              <a:spcBef>
                <a:spcPts val="54"/>
              </a:spcBef>
            </a:pP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ИП Новицкая Е.Н.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https://www.rusprofile.ru/ip/320392600010722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«Энергия Плюс» </a:t>
            </a:r>
            <a:r>
              <a:rPr lang="ru-RU" sz="1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энергияплюс.рф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ООШ № 8 </a:t>
            </a:r>
            <a:r>
              <a:rPr lang="ru-RU" sz="1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4"/>
              </a:rPr>
              <a:t>sch8sov.gosuslugi.ru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МБУК музей истории города Советска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https://www.rusprofile.ru/id/1129626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/>
          </a:p>
        </p:txBody>
      </p:sp>
      <p:sp>
        <p:nvSpPr>
          <p:cNvPr id="61" name="object 43">
            <a:extLst>
              <a:ext uri="{FF2B5EF4-FFF2-40B4-BE49-F238E27FC236}">
                <a16:creationId xmlns:a16="http://schemas.microsoft.com/office/drawing/2014/main" id="{2D69FA69-6C74-424F-BEAF-1D618E270D37}"/>
              </a:ext>
            </a:extLst>
          </p:cNvPr>
          <p:cNvSpPr/>
          <p:nvPr/>
        </p:nvSpPr>
        <p:spPr>
          <a:xfrm>
            <a:off x="5382740" y="3691956"/>
            <a:ext cx="1160114" cy="46533"/>
          </a:xfrm>
          <a:custGeom>
            <a:avLst/>
            <a:gdLst/>
            <a:ahLst/>
            <a:cxnLst/>
            <a:rect l="l" t="t" r="r" b="b"/>
            <a:pathLst>
              <a:path w="2456815" h="57784">
                <a:moveTo>
                  <a:pt x="0" y="28829"/>
                </a:moveTo>
                <a:lnTo>
                  <a:pt x="2286" y="17653"/>
                </a:lnTo>
                <a:lnTo>
                  <a:pt x="8381" y="8509"/>
                </a:lnTo>
                <a:lnTo>
                  <a:pt x="17525" y="2286"/>
                </a:lnTo>
                <a:lnTo>
                  <a:pt x="28828" y="0"/>
                </a:lnTo>
                <a:lnTo>
                  <a:pt x="2427478" y="0"/>
                </a:lnTo>
                <a:lnTo>
                  <a:pt x="2438654" y="2286"/>
                </a:lnTo>
                <a:lnTo>
                  <a:pt x="2447798" y="8509"/>
                </a:lnTo>
                <a:lnTo>
                  <a:pt x="2454020" y="17653"/>
                </a:lnTo>
                <a:lnTo>
                  <a:pt x="2456306" y="28829"/>
                </a:lnTo>
                <a:lnTo>
                  <a:pt x="2454020" y="40005"/>
                </a:lnTo>
                <a:lnTo>
                  <a:pt x="2447798" y="49149"/>
                </a:lnTo>
                <a:lnTo>
                  <a:pt x="2438654" y="55372"/>
                </a:lnTo>
                <a:lnTo>
                  <a:pt x="2427478" y="57658"/>
                </a:lnTo>
                <a:lnTo>
                  <a:pt x="28828" y="57658"/>
                </a:lnTo>
                <a:lnTo>
                  <a:pt x="17525" y="55372"/>
                </a:lnTo>
                <a:lnTo>
                  <a:pt x="8381" y="49149"/>
                </a:lnTo>
                <a:lnTo>
                  <a:pt x="2286" y="40005"/>
                </a:lnTo>
                <a:lnTo>
                  <a:pt x="0" y="288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095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ject 83">
            <a:extLst>
              <a:ext uri="{FF2B5EF4-FFF2-40B4-BE49-F238E27FC236}">
                <a16:creationId xmlns:a16="http://schemas.microsoft.com/office/drawing/2014/main" id="{EFDE8D79-A745-9450-86DA-2673AED69A00}"/>
              </a:ext>
            </a:extLst>
          </p:cNvPr>
          <p:cNvSpPr/>
          <p:nvPr/>
        </p:nvSpPr>
        <p:spPr>
          <a:xfrm>
            <a:off x="4323351" y="3755772"/>
            <a:ext cx="1059385" cy="247689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5" name="object 83">
            <a:extLst>
              <a:ext uri="{FF2B5EF4-FFF2-40B4-BE49-F238E27FC236}">
                <a16:creationId xmlns:a16="http://schemas.microsoft.com/office/drawing/2014/main" id="{90DBE023-3F92-773A-9BFC-B477C33F693C}"/>
              </a:ext>
            </a:extLst>
          </p:cNvPr>
          <p:cNvSpPr/>
          <p:nvPr/>
        </p:nvSpPr>
        <p:spPr>
          <a:xfrm>
            <a:off x="5392434" y="3748637"/>
            <a:ext cx="1157319" cy="247689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grpSp>
        <p:nvGrpSpPr>
          <p:cNvPr id="37" name="object 37"/>
          <p:cNvGrpSpPr/>
          <p:nvPr/>
        </p:nvGrpSpPr>
        <p:grpSpPr>
          <a:xfrm>
            <a:off x="1174756" y="3701137"/>
            <a:ext cx="4251047" cy="37352"/>
            <a:chOff x="70410" y="6816851"/>
            <a:chExt cx="7935289" cy="69723"/>
          </a:xfrm>
        </p:grpSpPr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410" y="6816903"/>
              <a:ext cx="1701038" cy="57605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7041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63" y="17653"/>
                  </a:lnTo>
                  <a:lnTo>
                    <a:pt x="8435" y="8509"/>
                  </a:lnTo>
                  <a:lnTo>
                    <a:pt x="17592" y="2286"/>
                  </a:lnTo>
                  <a:lnTo>
                    <a:pt x="28803" y="0"/>
                  </a:lnTo>
                  <a:lnTo>
                    <a:pt x="1672156" y="0"/>
                  </a:lnTo>
                  <a:lnTo>
                    <a:pt x="1683459" y="2286"/>
                  </a:lnTo>
                  <a:lnTo>
                    <a:pt x="1692603" y="8509"/>
                  </a:lnTo>
                  <a:lnTo>
                    <a:pt x="1698699" y="17653"/>
                  </a:lnTo>
                  <a:lnTo>
                    <a:pt x="1700985" y="28829"/>
                  </a:lnTo>
                  <a:lnTo>
                    <a:pt x="1698699" y="40005"/>
                  </a:lnTo>
                  <a:lnTo>
                    <a:pt x="1692603" y="49149"/>
                  </a:lnTo>
                  <a:lnTo>
                    <a:pt x="1683459" y="55372"/>
                  </a:lnTo>
                  <a:lnTo>
                    <a:pt x="1672156" y="57658"/>
                  </a:lnTo>
                  <a:lnTo>
                    <a:pt x="28803" y="57658"/>
                  </a:lnTo>
                  <a:lnTo>
                    <a:pt x="17592" y="55372"/>
                  </a:lnTo>
                  <a:lnTo>
                    <a:pt x="8435" y="49149"/>
                  </a:lnTo>
                  <a:lnTo>
                    <a:pt x="2263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6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1672208" y="0"/>
                  </a:moveTo>
                  <a:lnTo>
                    <a:pt x="28829" y="0"/>
                  </a:lnTo>
                  <a:lnTo>
                    <a:pt x="17653" y="2286"/>
                  </a:lnTo>
                  <a:lnTo>
                    <a:pt x="8509" y="8509"/>
                  </a:lnTo>
                  <a:lnTo>
                    <a:pt x="2286" y="17653"/>
                  </a:lnTo>
                  <a:lnTo>
                    <a:pt x="0" y="28829"/>
                  </a:lnTo>
                  <a:lnTo>
                    <a:pt x="2286" y="40005"/>
                  </a:lnTo>
                  <a:lnTo>
                    <a:pt x="8509" y="49149"/>
                  </a:lnTo>
                  <a:lnTo>
                    <a:pt x="17653" y="55372"/>
                  </a:lnTo>
                  <a:lnTo>
                    <a:pt x="28829" y="57658"/>
                  </a:lnTo>
                  <a:lnTo>
                    <a:pt x="1672208" y="57658"/>
                  </a:lnTo>
                  <a:lnTo>
                    <a:pt x="1683384" y="55372"/>
                  </a:lnTo>
                  <a:lnTo>
                    <a:pt x="1692529" y="49149"/>
                  </a:lnTo>
                  <a:lnTo>
                    <a:pt x="1698752" y="40005"/>
                  </a:lnTo>
                  <a:lnTo>
                    <a:pt x="1701038" y="28829"/>
                  </a:lnTo>
                  <a:lnTo>
                    <a:pt x="1698752" y="17653"/>
                  </a:lnTo>
                  <a:lnTo>
                    <a:pt x="1692529" y="8509"/>
                  </a:lnTo>
                  <a:lnTo>
                    <a:pt x="1683384" y="2286"/>
                  </a:lnTo>
                  <a:lnTo>
                    <a:pt x="1672208" y="0"/>
                  </a:lnTo>
                  <a:close/>
                </a:path>
              </a:pathLst>
            </a:custGeom>
            <a:solidFill>
              <a:srgbClr val="6E2E9F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86" y="17653"/>
                  </a:lnTo>
                  <a:lnTo>
                    <a:pt x="8509" y="8509"/>
                  </a:lnTo>
                  <a:lnTo>
                    <a:pt x="17653" y="2286"/>
                  </a:lnTo>
                  <a:lnTo>
                    <a:pt x="28829" y="0"/>
                  </a:lnTo>
                  <a:lnTo>
                    <a:pt x="1672208" y="0"/>
                  </a:lnTo>
                  <a:lnTo>
                    <a:pt x="1683384" y="2286"/>
                  </a:lnTo>
                  <a:lnTo>
                    <a:pt x="1692529" y="8509"/>
                  </a:lnTo>
                  <a:lnTo>
                    <a:pt x="1698752" y="17653"/>
                  </a:lnTo>
                  <a:lnTo>
                    <a:pt x="1701038" y="28829"/>
                  </a:lnTo>
                  <a:lnTo>
                    <a:pt x="1698752" y="40005"/>
                  </a:lnTo>
                  <a:lnTo>
                    <a:pt x="1692529" y="49149"/>
                  </a:lnTo>
                  <a:lnTo>
                    <a:pt x="1683384" y="55372"/>
                  </a:lnTo>
                  <a:lnTo>
                    <a:pt x="1672208" y="57658"/>
                  </a:lnTo>
                  <a:lnTo>
                    <a:pt x="28829" y="57658"/>
                  </a:lnTo>
                  <a:lnTo>
                    <a:pt x="17653" y="55372"/>
                  </a:lnTo>
                  <a:lnTo>
                    <a:pt x="8509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rgbClr val="FFC000"/>
            </a:solidFill>
            <a:ln w="6096">
              <a:solidFill>
                <a:srgbClr val="6E2E9F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2" name="object 4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69258" y="6816903"/>
              <a:ext cx="2456307" cy="57605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3469258" y="6816851"/>
              <a:ext cx="2456815" cy="57785"/>
            </a:xfrm>
            <a:custGeom>
              <a:avLst/>
              <a:gdLst/>
              <a:ahLst/>
              <a:cxnLst/>
              <a:rect l="l" t="t" r="r" b="b"/>
              <a:pathLst>
                <a:path w="2456815" h="57784">
                  <a:moveTo>
                    <a:pt x="0" y="28829"/>
                  </a:moveTo>
                  <a:lnTo>
                    <a:pt x="2286" y="17653"/>
                  </a:lnTo>
                  <a:lnTo>
                    <a:pt x="8381" y="8509"/>
                  </a:lnTo>
                  <a:lnTo>
                    <a:pt x="17525" y="2286"/>
                  </a:lnTo>
                  <a:lnTo>
                    <a:pt x="28828" y="0"/>
                  </a:lnTo>
                  <a:lnTo>
                    <a:pt x="2427478" y="0"/>
                  </a:lnTo>
                  <a:lnTo>
                    <a:pt x="2438654" y="2286"/>
                  </a:lnTo>
                  <a:lnTo>
                    <a:pt x="2447798" y="8509"/>
                  </a:lnTo>
                  <a:lnTo>
                    <a:pt x="2454020" y="17653"/>
                  </a:lnTo>
                  <a:lnTo>
                    <a:pt x="2456306" y="28829"/>
                  </a:lnTo>
                  <a:lnTo>
                    <a:pt x="2454020" y="40005"/>
                  </a:lnTo>
                  <a:lnTo>
                    <a:pt x="2447798" y="49149"/>
                  </a:lnTo>
                  <a:lnTo>
                    <a:pt x="2438654" y="55372"/>
                  </a:lnTo>
                  <a:lnTo>
                    <a:pt x="2427478" y="57658"/>
                  </a:lnTo>
                  <a:lnTo>
                    <a:pt x="28828" y="57658"/>
                  </a:lnTo>
                  <a:lnTo>
                    <a:pt x="17525" y="55372"/>
                  </a:lnTo>
                  <a:lnTo>
                    <a:pt x="8381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5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5936869" y="6819899"/>
              <a:ext cx="2068830" cy="66675"/>
            </a:xfrm>
            <a:custGeom>
              <a:avLst/>
              <a:gdLst/>
              <a:ahLst/>
              <a:cxnLst/>
              <a:rect l="l" t="t" r="r" b="b"/>
              <a:pathLst>
                <a:path w="2068829" h="66675">
                  <a:moveTo>
                    <a:pt x="2033524" y="0"/>
                  </a:moveTo>
                  <a:lnTo>
                    <a:pt x="35051" y="0"/>
                  </a:lnTo>
                  <a:lnTo>
                    <a:pt x="21462" y="2667"/>
                  </a:lnTo>
                  <a:lnTo>
                    <a:pt x="10286" y="9651"/>
                  </a:lnTo>
                  <a:lnTo>
                    <a:pt x="2793" y="20193"/>
                  </a:lnTo>
                  <a:lnTo>
                    <a:pt x="0" y="33147"/>
                  </a:lnTo>
                  <a:lnTo>
                    <a:pt x="2793" y="45974"/>
                  </a:lnTo>
                  <a:lnTo>
                    <a:pt x="10286" y="56514"/>
                  </a:lnTo>
                  <a:lnTo>
                    <a:pt x="21462" y="63626"/>
                  </a:lnTo>
                  <a:lnTo>
                    <a:pt x="35051" y="66293"/>
                  </a:lnTo>
                  <a:lnTo>
                    <a:pt x="2033524" y="66293"/>
                  </a:lnTo>
                  <a:lnTo>
                    <a:pt x="2047112" y="63626"/>
                  </a:lnTo>
                  <a:lnTo>
                    <a:pt x="2058288" y="56514"/>
                  </a:lnTo>
                  <a:lnTo>
                    <a:pt x="2065781" y="45974"/>
                  </a:lnTo>
                  <a:lnTo>
                    <a:pt x="2068576" y="33147"/>
                  </a:lnTo>
                  <a:lnTo>
                    <a:pt x="2065781" y="20193"/>
                  </a:lnTo>
                  <a:lnTo>
                    <a:pt x="2058288" y="9651"/>
                  </a:lnTo>
                  <a:lnTo>
                    <a:pt x="2047112" y="2667"/>
                  </a:lnTo>
                  <a:lnTo>
                    <a:pt x="203352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object 83">
            <a:extLst>
              <a:ext uri="{FF2B5EF4-FFF2-40B4-BE49-F238E27FC236}">
                <a16:creationId xmlns:a16="http://schemas.microsoft.com/office/drawing/2014/main" id="{8A12A073-8FD4-1C38-99A8-9AA35F692912}"/>
              </a:ext>
            </a:extLst>
          </p:cNvPr>
          <p:cNvSpPr/>
          <p:nvPr/>
        </p:nvSpPr>
        <p:spPr>
          <a:xfrm>
            <a:off x="1028033" y="2692004"/>
            <a:ext cx="1063502" cy="424770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33" name="object 83">
            <a:extLst>
              <a:ext uri="{FF2B5EF4-FFF2-40B4-BE49-F238E27FC236}">
                <a16:creationId xmlns:a16="http://schemas.microsoft.com/office/drawing/2014/main" id="{6A6E09CF-AB9C-E477-53CB-8419820F7A22}"/>
              </a:ext>
            </a:extLst>
          </p:cNvPr>
          <p:cNvSpPr/>
          <p:nvPr/>
        </p:nvSpPr>
        <p:spPr>
          <a:xfrm>
            <a:off x="6508869" y="1573172"/>
            <a:ext cx="1718808" cy="529175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8C6DD7A1-3191-B83D-589F-665FEB904BA4}"/>
              </a:ext>
            </a:extLst>
          </p:cNvPr>
          <p:cNvGrpSpPr/>
          <p:nvPr/>
        </p:nvGrpSpPr>
        <p:grpSpPr>
          <a:xfrm>
            <a:off x="0" y="-103712"/>
            <a:ext cx="9153106" cy="5294041"/>
            <a:chOff x="-1062915" y="-640473"/>
            <a:chExt cx="9153106" cy="5294041"/>
          </a:xfrm>
        </p:grpSpPr>
        <p:sp>
          <p:nvSpPr>
            <p:cNvPr id="45" name="Прямоугольный треугольник 44">
              <a:extLst>
                <a:ext uri="{FF2B5EF4-FFF2-40B4-BE49-F238E27FC236}">
                  <a16:creationId xmlns:a16="http://schemas.microsoft.com/office/drawing/2014/main" id="{70BB1195-E91E-AF52-69B4-ABE8B291C7D1}"/>
                </a:ext>
              </a:extLst>
            </p:cNvPr>
            <p:cNvSpPr/>
            <p:nvPr/>
          </p:nvSpPr>
          <p:spPr>
            <a:xfrm rot="16200000">
              <a:off x="2870119" y="-640473"/>
              <a:ext cx="5220072" cy="5220072"/>
            </a:xfrm>
            <a:prstGeom prst="rtTriangl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53000"/>
                  </a:srgbClr>
                </a:gs>
                <a:gs pos="50000">
                  <a:srgbClr val="92D050">
                    <a:tint val="44500"/>
                    <a:satMod val="160000"/>
                    <a:alpha val="51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4" name="Прямоугольный треугольник 43">
              <a:extLst>
                <a:ext uri="{FF2B5EF4-FFF2-40B4-BE49-F238E27FC236}">
                  <a16:creationId xmlns:a16="http://schemas.microsoft.com/office/drawing/2014/main" id="{91D60209-05E4-4C9C-36E3-B47BC051F8CB}"/>
                </a:ext>
              </a:extLst>
            </p:cNvPr>
            <p:cNvSpPr/>
            <p:nvPr/>
          </p:nvSpPr>
          <p:spPr>
            <a:xfrm rot="5400000">
              <a:off x="-1062915" y="-566504"/>
              <a:ext cx="5220072" cy="5220072"/>
            </a:xfrm>
            <a:prstGeom prst="rtTriangle">
              <a:avLst/>
            </a:prstGeom>
            <a:solidFill>
              <a:srgbClr val="FFC000">
                <a:alpha val="22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  <a:reflection stA="0" endPos="65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1" name="object 83">
            <a:extLst>
              <a:ext uri="{FF2B5EF4-FFF2-40B4-BE49-F238E27FC236}">
                <a16:creationId xmlns:a16="http://schemas.microsoft.com/office/drawing/2014/main" id="{7EC5B69A-3AE0-891C-C10E-AFFC16B4B1AF}"/>
              </a:ext>
            </a:extLst>
          </p:cNvPr>
          <p:cNvSpPr/>
          <p:nvPr/>
        </p:nvSpPr>
        <p:spPr>
          <a:xfrm>
            <a:off x="5398416" y="1591675"/>
            <a:ext cx="1105305" cy="529175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30" name="object 83">
            <a:extLst>
              <a:ext uri="{FF2B5EF4-FFF2-40B4-BE49-F238E27FC236}">
                <a16:creationId xmlns:a16="http://schemas.microsoft.com/office/drawing/2014/main" id="{14AC1AA4-6616-7669-31A1-6681CBDD3358}"/>
              </a:ext>
            </a:extLst>
          </p:cNvPr>
          <p:cNvSpPr/>
          <p:nvPr/>
        </p:nvSpPr>
        <p:spPr>
          <a:xfrm>
            <a:off x="4325522" y="1885282"/>
            <a:ext cx="1063502" cy="529175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9" name="object 83">
            <a:extLst>
              <a:ext uri="{FF2B5EF4-FFF2-40B4-BE49-F238E27FC236}">
                <a16:creationId xmlns:a16="http://schemas.microsoft.com/office/drawing/2014/main" id="{477B157B-DEF7-08F8-23DF-FE398F9E0F2F}"/>
              </a:ext>
            </a:extLst>
          </p:cNvPr>
          <p:cNvSpPr/>
          <p:nvPr/>
        </p:nvSpPr>
        <p:spPr>
          <a:xfrm>
            <a:off x="3007605" y="2105091"/>
            <a:ext cx="1295478" cy="400916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" name="object 2"/>
          <p:cNvSpPr txBox="1"/>
          <p:nvPr/>
        </p:nvSpPr>
        <p:spPr>
          <a:xfrm>
            <a:off x="1431417" y="3480027"/>
            <a:ext cx="2354716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  <a:tabLst>
                <a:tab pos="939208" algn="l"/>
                <a:tab pos="2004279" algn="l"/>
              </a:tabLst>
            </a:pPr>
            <a:r>
              <a:rPr sz="8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8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sz="800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8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800" b="1" spc="-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8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800" b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10385" y="3480027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sz="8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800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02561" y="3479687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sz="8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800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90545" y="3567520"/>
            <a:ext cx="826294" cy="5783"/>
          </a:xfrm>
          <a:custGeom>
            <a:avLst/>
            <a:gdLst/>
            <a:ahLst/>
            <a:cxnLst/>
            <a:rect l="l" t="t" r="r" b="b"/>
            <a:pathLst>
              <a:path w="1542415" h="10795">
                <a:moveTo>
                  <a:pt x="1542288" y="0"/>
                </a:moveTo>
                <a:lnTo>
                  <a:pt x="0" y="0"/>
                </a:lnTo>
                <a:lnTo>
                  <a:pt x="0" y="10667"/>
                </a:lnTo>
                <a:lnTo>
                  <a:pt x="1542288" y="10667"/>
                </a:lnTo>
                <a:lnTo>
                  <a:pt x="1542288" y="0"/>
                </a:lnTo>
                <a:close/>
              </a:path>
            </a:pathLst>
          </a:custGeom>
          <a:solidFill>
            <a:srgbClr val="A3A3A3"/>
          </a:solidFill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44774" y="2704489"/>
            <a:ext cx="860295" cy="407690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marL="6803" algn="ctr">
              <a:spcBef>
                <a:spcPts val="99"/>
              </a:spcBef>
            </a:pPr>
            <a:r>
              <a:rPr lang="ru-RU" sz="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АБИТУРИЕНТ/</a:t>
            </a:r>
          </a:p>
          <a:p>
            <a:pPr marL="6803" algn="ctr">
              <a:spcBef>
                <a:spcPts val="99"/>
              </a:spcBef>
            </a:pPr>
            <a:r>
              <a:rPr lang="ru-RU" sz="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</a:t>
            </a:r>
          </a:p>
          <a:p>
            <a:pPr marL="6803" algn="ctr">
              <a:spcBef>
                <a:spcPts val="99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800" b="1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800" b="1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sz="800" b="1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38301" y="2449393"/>
            <a:ext cx="969137" cy="751374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marL="6803" algn="ctr">
              <a:spcBef>
                <a:spcPts val="99"/>
              </a:spcBef>
            </a:pPr>
            <a:r>
              <a:rPr lang="ru-RU" sz="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 электронно-вычислительных и вычислительных машин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" algn="ctr">
              <a:spcBef>
                <a:spcPts val="37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sz="800" b="1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19472" y="2584052"/>
            <a:ext cx="1035163" cy="867957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электротехники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работать с электрическими схемами</a:t>
            </a:r>
          </a:p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ремонта и обслуживания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30143" y="2164176"/>
            <a:ext cx="1076095" cy="282746"/>
          </a:xfrm>
          <a:prstGeom prst="rect">
            <a:avLst/>
          </a:prstGeom>
        </p:spPr>
        <p:txBody>
          <a:bodyPr vert="horz" wrap="square" lIns="0" tIns="23472" rIns="0" bIns="0" rtlCol="0">
            <a:spAutoFit/>
          </a:bodyPr>
          <a:lstStyle/>
          <a:p>
            <a:pPr marR="2381" algn="ctr">
              <a:spcBef>
                <a:spcPts val="107"/>
              </a:spcBef>
            </a:pPr>
            <a:r>
              <a:rPr lang="ru-RU" sz="800" b="1" i="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Младший специалист </a:t>
            </a:r>
          </a:p>
          <a:p>
            <a:pPr marR="2381" algn="ctr">
              <a:spcBef>
                <a:spcPts val="107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sz="800" b="1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800" b="1" spc="-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06201" y="1647752"/>
            <a:ext cx="1088077" cy="389026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 algn="ctr">
              <a:spcBef>
                <a:spcPts val="54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отдела безопасности </a:t>
            </a:r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03" algn="ctr">
              <a:spcBef>
                <a:spcPts val="54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sz="800" b="1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800" b="1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b="1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345504" y="1895067"/>
            <a:ext cx="1014753" cy="512137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algn="ctr">
              <a:spcBef>
                <a:spcPts val="54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информационной безопасности </a:t>
            </a:r>
          </a:p>
          <a:p>
            <a:pPr algn="ctr">
              <a:spcBef>
                <a:spcPts val="54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800" b="1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800" b="1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sz="800" b="1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b="1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365852" y="2393700"/>
            <a:ext cx="1009310" cy="971237"/>
          </a:xfrm>
          <a:prstGeom prst="rect">
            <a:avLst/>
          </a:prstGeom>
        </p:spPr>
        <p:txBody>
          <a:bodyPr vert="horz" wrap="square" lIns="0" tIns="44904" rIns="0" bIns="0" rtlCol="0">
            <a:spAutoFit/>
          </a:bodyPr>
          <a:lstStyle/>
          <a:p>
            <a:pPr marL="67693" indent="-60890">
              <a:spcBef>
                <a:spcPts val="354"/>
              </a:spcBef>
              <a:buFont typeface="Symbol"/>
              <a:buChar char=""/>
              <a:tabLst>
                <a:tab pos="67693" algn="l"/>
                <a:tab pos="381330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Продвинутое знание  электромеханических систем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280" indent="-60890">
              <a:spcBef>
                <a:spcPts val="300"/>
              </a:spcBef>
              <a:buFont typeface="Symbol"/>
              <a:buChar char=""/>
              <a:tabLst>
                <a:tab pos="80280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693" indent="-60890">
              <a:spcBef>
                <a:spcPts val="225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проводить техническое обслуживание 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495925" y="2219462"/>
            <a:ext cx="679337" cy="252404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en-US" sz="800" spc="1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800" spc="1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проектами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500694" y="2500312"/>
            <a:ext cx="899092" cy="375515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en-US" sz="800" spc="1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800" spc="1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сервисной службы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500694" y="2857502"/>
            <a:ext cx="928694" cy="375515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en-US"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технической документации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2050654" y="2050983"/>
            <a:ext cx="1032051" cy="1638187"/>
            <a:chOff x="1731391" y="4547317"/>
            <a:chExt cx="1777873" cy="2339131"/>
          </a:xfrm>
        </p:grpSpPr>
        <p:sp>
          <p:nvSpPr>
            <p:cNvPr id="54" name="object 54"/>
            <p:cNvSpPr/>
            <p:nvPr/>
          </p:nvSpPr>
          <p:spPr>
            <a:xfrm>
              <a:off x="1776730" y="5185664"/>
              <a:ext cx="0" cy="1573530"/>
            </a:xfrm>
            <a:custGeom>
              <a:avLst/>
              <a:gdLst/>
              <a:ahLst/>
              <a:cxnLst/>
              <a:rect l="l" t="t" r="r" b="b"/>
              <a:pathLst>
                <a:path h="1573529">
                  <a:moveTo>
                    <a:pt x="0" y="0"/>
                  </a:moveTo>
                  <a:lnTo>
                    <a:pt x="0" y="1573530"/>
                  </a:lnTo>
                </a:path>
              </a:pathLst>
            </a:custGeom>
            <a:ln w="2286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5" name="object 5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31391" y="6799072"/>
              <a:ext cx="80009" cy="8712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42440" y="4998974"/>
              <a:ext cx="80010" cy="146685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3390395" y="4658954"/>
              <a:ext cx="85342" cy="2019215"/>
            </a:xfrm>
            <a:custGeom>
              <a:avLst/>
              <a:gdLst/>
              <a:ahLst/>
              <a:cxnLst/>
              <a:rect l="l" t="t" r="r" b="b"/>
              <a:pathLst>
                <a:path h="1866900">
                  <a:moveTo>
                    <a:pt x="0" y="0"/>
                  </a:moveTo>
                  <a:lnTo>
                    <a:pt x="0" y="1866900"/>
                  </a:lnTo>
                </a:path>
              </a:pathLst>
            </a:custGeom>
            <a:ln w="24383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8" name="object 5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29254" y="6718046"/>
              <a:ext cx="80010" cy="16840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49849" y="4547317"/>
              <a:ext cx="80009" cy="146684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>
            <a:off x="5177813" y="3813703"/>
            <a:ext cx="1351262" cy="147019"/>
          </a:xfrm>
          <a:prstGeom prst="rect">
            <a:avLst/>
          </a:prstGeom>
          <a:noFill/>
        </p:spPr>
        <p:txBody>
          <a:bodyPr vert="horz" wrap="square" lIns="0" tIns="55109" rIns="0" bIns="0" rtlCol="0">
            <a:spAutoFit/>
          </a:bodyPr>
          <a:lstStyle/>
          <a:p>
            <a:pPr marL="411265">
              <a:lnSpc>
                <a:spcPts val="699"/>
              </a:lnSpc>
              <a:spcBef>
                <a:spcPts val="434"/>
              </a:spcBef>
            </a:pPr>
            <a:r>
              <a:rPr sz="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4295979" y="1826602"/>
            <a:ext cx="45719" cy="1862432"/>
            <a:chOff x="5885561" y="4262882"/>
            <a:chExt cx="81788" cy="2623312"/>
          </a:xfrm>
        </p:grpSpPr>
        <p:pic>
          <p:nvPicPr>
            <p:cNvPr id="70" name="object 7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87339" y="4262882"/>
              <a:ext cx="80010" cy="146684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5926645" y="4449572"/>
              <a:ext cx="0" cy="1554480"/>
            </a:xfrm>
            <a:custGeom>
              <a:avLst/>
              <a:gdLst/>
              <a:ahLst/>
              <a:cxnLst/>
              <a:rect l="l" t="t" r="r" b="b"/>
              <a:pathLst>
                <a:path h="1554479">
                  <a:moveTo>
                    <a:pt x="0" y="0"/>
                  </a:moveTo>
                  <a:lnTo>
                    <a:pt x="0" y="1554327"/>
                  </a:lnTo>
                </a:path>
              </a:pathLst>
            </a:custGeom>
            <a:ln w="1460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5925693" y="6231128"/>
              <a:ext cx="0" cy="525780"/>
            </a:xfrm>
            <a:custGeom>
              <a:avLst/>
              <a:gdLst/>
              <a:ahLst/>
              <a:cxnLst/>
              <a:rect l="l" t="t" r="r" b="b"/>
              <a:pathLst>
                <a:path h="525779">
                  <a:moveTo>
                    <a:pt x="0" y="0"/>
                  </a:moveTo>
                  <a:lnTo>
                    <a:pt x="0" y="525399"/>
                  </a:lnTo>
                </a:path>
              </a:pathLst>
            </a:custGeom>
            <a:ln w="1371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3" name="object 7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85561" y="6796532"/>
              <a:ext cx="80010" cy="89662"/>
            </a:xfrm>
            <a:prstGeom prst="rect">
              <a:avLst/>
            </a:prstGeom>
          </p:spPr>
        </p:pic>
      </p:grpSp>
      <p:sp>
        <p:nvSpPr>
          <p:cNvPr id="77" name="object 77"/>
          <p:cNvSpPr txBox="1"/>
          <p:nvPr/>
        </p:nvSpPr>
        <p:spPr>
          <a:xfrm>
            <a:off x="4343441" y="3763898"/>
            <a:ext cx="1005935" cy="254671"/>
          </a:xfrm>
          <a:prstGeom prst="rect">
            <a:avLst/>
          </a:prstGeom>
        </p:spPr>
        <p:txBody>
          <a:bodyPr vert="horz" wrap="square" lIns="0" tIns="6463" rIns="0" bIns="0" rtlCol="0">
            <a:spAutoFit/>
          </a:bodyPr>
          <a:lstStyle/>
          <a:p>
            <a:pPr marL="6803" marR="2721" indent="39800" algn="ctr">
              <a:lnSpc>
                <a:spcPct val="104299"/>
              </a:lnSpc>
              <a:spcBef>
                <a:spcPts val="51"/>
              </a:spcBef>
            </a:pPr>
            <a:r>
              <a:rPr sz="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</a:t>
            </a:r>
            <a:endParaRPr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6" name="object 9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018678" y="2567463"/>
            <a:ext cx="42863" cy="48101"/>
          </a:xfrm>
          <a:prstGeom prst="rect">
            <a:avLst/>
          </a:prstGeom>
        </p:spPr>
      </p:pic>
      <p:grpSp>
        <p:nvGrpSpPr>
          <p:cNvPr id="102" name="object 102"/>
          <p:cNvGrpSpPr/>
          <p:nvPr/>
        </p:nvGrpSpPr>
        <p:grpSpPr>
          <a:xfrm>
            <a:off x="5382737" y="1532184"/>
            <a:ext cx="1190692" cy="2143540"/>
            <a:chOff x="7964805" y="3844981"/>
            <a:chExt cx="2222626" cy="3037148"/>
          </a:xfrm>
        </p:grpSpPr>
        <p:sp>
          <p:nvSpPr>
            <p:cNvPr id="105" name="object 105"/>
            <p:cNvSpPr/>
            <p:nvPr/>
          </p:nvSpPr>
          <p:spPr>
            <a:xfrm>
              <a:off x="7964805" y="3923029"/>
              <a:ext cx="63500" cy="2959100"/>
            </a:xfrm>
            <a:custGeom>
              <a:avLst/>
              <a:gdLst/>
              <a:ahLst/>
              <a:cxnLst/>
              <a:rect l="l" t="t" r="r" b="b"/>
              <a:pathLst>
                <a:path w="63500" h="2959100">
                  <a:moveTo>
                    <a:pt x="36195" y="2692019"/>
                  </a:moveTo>
                  <a:lnTo>
                    <a:pt x="25908" y="2692019"/>
                  </a:lnTo>
                  <a:lnTo>
                    <a:pt x="25781" y="2812415"/>
                  </a:lnTo>
                  <a:lnTo>
                    <a:pt x="36068" y="2812415"/>
                  </a:lnTo>
                  <a:lnTo>
                    <a:pt x="36195" y="2692019"/>
                  </a:lnTo>
                  <a:close/>
                </a:path>
                <a:path w="63500" h="2959100">
                  <a:moveTo>
                    <a:pt x="36322" y="2526665"/>
                  </a:moveTo>
                  <a:lnTo>
                    <a:pt x="26035" y="2526665"/>
                  </a:lnTo>
                  <a:lnTo>
                    <a:pt x="25908" y="2646934"/>
                  </a:lnTo>
                  <a:lnTo>
                    <a:pt x="36195" y="2646934"/>
                  </a:lnTo>
                  <a:lnTo>
                    <a:pt x="36322" y="2526665"/>
                  </a:lnTo>
                  <a:close/>
                </a:path>
                <a:path w="63500" h="2959100">
                  <a:moveTo>
                    <a:pt x="36322" y="2361184"/>
                  </a:moveTo>
                  <a:lnTo>
                    <a:pt x="26035" y="2361184"/>
                  </a:lnTo>
                  <a:lnTo>
                    <a:pt x="26035" y="2481580"/>
                  </a:lnTo>
                  <a:lnTo>
                    <a:pt x="36322" y="2481580"/>
                  </a:lnTo>
                  <a:lnTo>
                    <a:pt x="36322" y="2361184"/>
                  </a:lnTo>
                  <a:close/>
                </a:path>
                <a:path w="63500" h="2959100">
                  <a:moveTo>
                    <a:pt x="36322" y="2195792"/>
                  </a:moveTo>
                  <a:lnTo>
                    <a:pt x="26035" y="2195792"/>
                  </a:lnTo>
                  <a:lnTo>
                    <a:pt x="26035" y="2316099"/>
                  </a:lnTo>
                  <a:lnTo>
                    <a:pt x="36322" y="2316099"/>
                  </a:lnTo>
                  <a:lnTo>
                    <a:pt x="36322" y="2195792"/>
                  </a:lnTo>
                  <a:close/>
                </a:path>
                <a:path w="63500" h="2959100">
                  <a:moveTo>
                    <a:pt x="36449" y="2030310"/>
                  </a:moveTo>
                  <a:lnTo>
                    <a:pt x="26162" y="2030310"/>
                  </a:lnTo>
                  <a:lnTo>
                    <a:pt x="26162" y="2150618"/>
                  </a:lnTo>
                  <a:lnTo>
                    <a:pt x="36449" y="2150618"/>
                  </a:lnTo>
                  <a:lnTo>
                    <a:pt x="36449" y="2030310"/>
                  </a:lnTo>
                  <a:close/>
                </a:path>
                <a:path w="63500" h="2959100">
                  <a:moveTo>
                    <a:pt x="36576" y="1864868"/>
                  </a:moveTo>
                  <a:lnTo>
                    <a:pt x="26289" y="1864868"/>
                  </a:lnTo>
                  <a:lnTo>
                    <a:pt x="26162" y="1985264"/>
                  </a:lnTo>
                  <a:lnTo>
                    <a:pt x="36449" y="1985264"/>
                  </a:lnTo>
                  <a:lnTo>
                    <a:pt x="36576" y="1864868"/>
                  </a:lnTo>
                  <a:close/>
                </a:path>
                <a:path w="63500" h="2959100">
                  <a:moveTo>
                    <a:pt x="36703" y="1699514"/>
                  </a:moveTo>
                  <a:lnTo>
                    <a:pt x="26416" y="1699514"/>
                  </a:lnTo>
                  <a:lnTo>
                    <a:pt x="26289" y="1819783"/>
                  </a:lnTo>
                  <a:lnTo>
                    <a:pt x="36576" y="1819783"/>
                  </a:lnTo>
                  <a:lnTo>
                    <a:pt x="36703" y="1699514"/>
                  </a:lnTo>
                  <a:close/>
                </a:path>
                <a:path w="63500" h="2959100">
                  <a:moveTo>
                    <a:pt x="36830" y="1534033"/>
                  </a:moveTo>
                  <a:lnTo>
                    <a:pt x="26543" y="1534033"/>
                  </a:lnTo>
                  <a:lnTo>
                    <a:pt x="26416" y="1654302"/>
                  </a:lnTo>
                  <a:lnTo>
                    <a:pt x="36703" y="1654302"/>
                  </a:lnTo>
                  <a:lnTo>
                    <a:pt x="36830" y="1534033"/>
                  </a:lnTo>
                  <a:close/>
                </a:path>
                <a:path w="63500" h="2959100">
                  <a:moveTo>
                    <a:pt x="36830" y="1368640"/>
                  </a:moveTo>
                  <a:lnTo>
                    <a:pt x="26543" y="1368640"/>
                  </a:lnTo>
                  <a:lnTo>
                    <a:pt x="26543" y="1488948"/>
                  </a:lnTo>
                  <a:lnTo>
                    <a:pt x="36830" y="1488948"/>
                  </a:lnTo>
                  <a:lnTo>
                    <a:pt x="36830" y="1368640"/>
                  </a:lnTo>
                  <a:close/>
                </a:path>
                <a:path w="63500" h="2959100">
                  <a:moveTo>
                    <a:pt x="36830" y="1203159"/>
                  </a:moveTo>
                  <a:lnTo>
                    <a:pt x="26543" y="1203159"/>
                  </a:lnTo>
                  <a:lnTo>
                    <a:pt x="26543" y="1323467"/>
                  </a:lnTo>
                  <a:lnTo>
                    <a:pt x="36830" y="1323467"/>
                  </a:lnTo>
                  <a:lnTo>
                    <a:pt x="36830" y="1203159"/>
                  </a:lnTo>
                  <a:close/>
                </a:path>
                <a:path w="63500" h="2959100">
                  <a:moveTo>
                    <a:pt x="36957" y="1037717"/>
                  </a:moveTo>
                  <a:lnTo>
                    <a:pt x="26670" y="1037717"/>
                  </a:lnTo>
                  <a:lnTo>
                    <a:pt x="26543" y="1158113"/>
                  </a:lnTo>
                  <a:lnTo>
                    <a:pt x="36957" y="1158113"/>
                  </a:lnTo>
                  <a:lnTo>
                    <a:pt x="36957" y="1037717"/>
                  </a:lnTo>
                  <a:close/>
                </a:path>
                <a:path w="63500" h="2959100">
                  <a:moveTo>
                    <a:pt x="37084" y="872363"/>
                  </a:moveTo>
                  <a:lnTo>
                    <a:pt x="26797" y="872363"/>
                  </a:lnTo>
                  <a:lnTo>
                    <a:pt x="26670" y="992632"/>
                  </a:lnTo>
                  <a:lnTo>
                    <a:pt x="36957" y="992632"/>
                  </a:lnTo>
                  <a:lnTo>
                    <a:pt x="37084" y="872363"/>
                  </a:lnTo>
                  <a:close/>
                </a:path>
                <a:path w="63500" h="2959100">
                  <a:moveTo>
                    <a:pt x="37211" y="706882"/>
                  </a:moveTo>
                  <a:lnTo>
                    <a:pt x="26924" y="706882"/>
                  </a:lnTo>
                  <a:lnTo>
                    <a:pt x="26797" y="827151"/>
                  </a:lnTo>
                  <a:lnTo>
                    <a:pt x="37084" y="827151"/>
                  </a:lnTo>
                  <a:lnTo>
                    <a:pt x="37211" y="706882"/>
                  </a:lnTo>
                  <a:close/>
                </a:path>
                <a:path w="63500" h="2959100">
                  <a:moveTo>
                    <a:pt x="37211" y="541489"/>
                  </a:moveTo>
                  <a:lnTo>
                    <a:pt x="26924" y="541489"/>
                  </a:lnTo>
                  <a:lnTo>
                    <a:pt x="26924" y="661797"/>
                  </a:lnTo>
                  <a:lnTo>
                    <a:pt x="37211" y="661797"/>
                  </a:lnTo>
                  <a:lnTo>
                    <a:pt x="37211" y="541489"/>
                  </a:lnTo>
                  <a:close/>
                </a:path>
                <a:path w="63500" h="2959100">
                  <a:moveTo>
                    <a:pt x="37338" y="376008"/>
                  </a:moveTo>
                  <a:lnTo>
                    <a:pt x="27051" y="376008"/>
                  </a:lnTo>
                  <a:lnTo>
                    <a:pt x="27051" y="496316"/>
                  </a:lnTo>
                  <a:lnTo>
                    <a:pt x="37338" y="496316"/>
                  </a:lnTo>
                  <a:lnTo>
                    <a:pt x="37338" y="376008"/>
                  </a:lnTo>
                  <a:close/>
                </a:path>
                <a:path w="63500" h="2959100">
                  <a:moveTo>
                    <a:pt x="37465" y="210566"/>
                  </a:moveTo>
                  <a:lnTo>
                    <a:pt x="27178" y="210566"/>
                  </a:lnTo>
                  <a:lnTo>
                    <a:pt x="27051" y="330835"/>
                  </a:lnTo>
                  <a:lnTo>
                    <a:pt x="37338" y="330835"/>
                  </a:lnTo>
                  <a:lnTo>
                    <a:pt x="37465" y="210566"/>
                  </a:lnTo>
                  <a:close/>
                </a:path>
                <a:path w="63500" h="2959100">
                  <a:moveTo>
                    <a:pt x="61849" y="2913507"/>
                  </a:moveTo>
                  <a:lnTo>
                    <a:pt x="59436" y="2895854"/>
                  </a:lnTo>
                  <a:lnTo>
                    <a:pt x="52705" y="2881503"/>
                  </a:lnTo>
                  <a:lnTo>
                    <a:pt x="42926" y="2871851"/>
                  </a:lnTo>
                  <a:lnTo>
                    <a:pt x="36068" y="2869819"/>
                  </a:lnTo>
                  <a:lnTo>
                    <a:pt x="36068" y="2868295"/>
                  </a:lnTo>
                  <a:lnTo>
                    <a:pt x="36068" y="2857500"/>
                  </a:lnTo>
                  <a:lnTo>
                    <a:pt x="25781" y="2857500"/>
                  </a:lnTo>
                  <a:lnTo>
                    <a:pt x="25781" y="2869819"/>
                  </a:lnTo>
                  <a:lnTo>
                    <a:pt x="18923" y="2871851"/>
                  </a:lnTo>
                  <a:lnTo>
                    <a:pt x="9144" y="2881503"/>
                  </a:lnTo>
                  <a:lnTo>
                    <a:pt x="2540" y="2895854"/>
                  </a:lnTo>
                  <a:lnTo>
                    <a:pt x="0" y="2913253"/>
                  </a:lnTo>
                  <a:lnTo>
                    <a:pt x="2540" y="2930906"/>
                  </a:lnTo>
                  <a:lnTo>
                    <a:pt x="9144" y="2945257"/>
                  </a:lnTo>
                  <a:lnTo>
                    <a:pt x="18923" y="2955036"/>
                  </a:lnTo>
                  <a:lnTo>
                    <a:pt x="30988" y="2958592"/>
                  </a:lnTo>
                  <a:lnTo>
                    <a:pt x="42926" y="2955036"/>
                  </a:lnTo>
                  <a:lnTo>
                    <a:pt x="52705" y="2945384"/>
                  </a:lnTo>
                  <a:lnTo>
                    <a:pt x="59309" y="2931033"/>
                  </a:lnTo>
                  <a:lnTo>
                    <a:pt x="61849" y="2913507"/>
                  </a:lnTo>
                  <a:close/>
                </a:path>
                <a:path w="63500" h="2959100">
                  <a:moveTo>
                    <a:pt x="63246" y="45212"/>
                  </a:moveTo>
                  <a:lnTo>
                    <a:pt x="60833" y="27686"/>
                  </a:lnTo>
                  <a:lnTo>
                    <a:pt x="54229" y="13335"/>
                  </a:lnTo>
                  <a:lnTo>
                    <a:pt x="44450" y="3556"/>
                  </a:lnTo>
                  <a:lnTo>
                    <a:pt x="32385" y="0"/>
                  </a:lnTo>
                  <a:lnTo>
                    <a:pt x="20320" y="3556"/>
                  </a:lnTo>
                  <a:lnTo>
                    <a:pt x="10541" y="13208"/>
                  </a:lnTo>
                  <a:lnTo>
                    <a:pt x="3937" y="27559"/>
                  </a:lnTo>
                  <a:lnTo>
                    <a:pt x="1524" y="45212"/>
                  </a:lnTo>
                  <a:lnTo>
                    <a:pt x="3937" y="62611"/>
                  </a:lnTo>
                  <a:lnTo>
                    <a:pt x="10541" y="76962"/>
                  </a:lnTo>
                  <a:lnTo>
                    <a:pt x="20320" y="86741"/>
                  </a:lnTo>
                  <a:lnTo>
                    <a:pt x="27178" y="88773"/>
                  </a:lnTo>
                  <a:lnTo>
                    <a:pt x="27178" y="45212"/>
                  </a:lnTo>
                  <a:lnTo>
                    <a:pt x="27305" y="88773"/>
                  </a:lnTo>
                  <a:lnTo>
                    <a:pt x="32385" y="90297"/>
                  </a:lnTo>
                  <a:lnTo>
                    <a:pt x="27178" y="88773"/>
                  </a:lnTo>
                  <a:lnTo>
                    <a:pt x="27178" y="165481"/>
                  </a:lnTo>
                  <a:lnTo>
                    <a:pt x="37465" y="165481"/>
                  </a:lnTo>
                  <a:lnTo>
                    <a:pt x="37465" y="90297"/>
                  </a:lnTo>
                  <a:lnTo>
                    <a:pt x="37465" y="88773"/>
                  </a:lnTo>
                  <a:lnTo>
                    <a:pt x="44323" y="86741"/>
                  </a:lnTo>
                  <a:lnTo>
                    <a:pt x="54229" y="77089"/>
                  </a:lnTo>
                  <a:lnTo>
                    <a:pt x="60833" y="62738"/>
                  </a:lnTo>
                  <a:lnTo>
                    <a:pt x="63246" y="452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6" name="object 10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010269" y="3844981"/>
              <a:ext cx="90296" cy="167640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10057895" y="3923027"/>
              <a:ext cx="85342" cy="2810510"/>
            </a:xfrm>
            <a:custGeom>
              <a:avLst/>
              <a:gdLst/>
              <a:ahLst/>
              <a:cxnLst/>
              <a:rect l="l" t="t" r="r" b="b"/>
              <a:pathLst>
                <a:path h="2635250">
                  <a:moveTo>
                    <a:pt x="0" y="0"/>
                  </a:moveTo>
                  <a:lnTo>
                    <a:pt x="0" y="2635250"/>
                  </a:lnTo>
                </a:path>
              </a:pathLst>
            </a:custGeom>
            <a:ln w="17018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8" name="object 10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097007" y="6779259"/>
              <a:ext cx="90424" cy="102362"/>
            </a:xfrm>
            <a:prstGeom prst="rect">
              <a:avLst/>
            </a:prstGeom>
          </p:spPr>
        </p:pic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63D287-A151-5A64-B4E6-15E0F5D8D54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750" y="2121694"/>
            <a:ext cx="1718808" cy="1403821"/>
          </a:xfrm>
          <a:prstGeom prst="rect">
            <a:avLst/>
          </a:prstGeom>
        </p:spPr>
      </p:pic>
      <p:pic>
        <p:nvPicPr>
          <p:cNvPr id="13" name="Picture 2" descr="государственное бюджетное образовательное учреждение среднего профессионального образования калининградской области технологический колледж">
            <a:extLst>
              <a:ext uri="{FF2B5EF4-FFF2-40B4-BE49-F238E27FC236}">
                <a16:creationId xmlns:a16="http://schemas.microsoft.com/office/drawing/2014/main" id="{1291FE8F-3170-30A1-1EF6-0739A5EB27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lum contrast="10000"/>
          </a:blip>
          <a:srcRect r="74073"/>
          <a:stretch/>
        </p:blipFill>
        <p:spPr bwMode="auto">
          <a:xfrm>
            <a:off x="0" y="131815"/>
            <a:ext cx="1725282" cy="798002"/>
          </a:xfrm>
          <a:prstGeom prst="rect">
            <a:avLst/>
          </a:prstGeom>
          <a:noFill/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63112D3-FCE0-2340-CE82-5A41218DB0DB}"/>
              </a:ext>
            </a:extLst>
          </p:cNvPr>
          <p:cNvSpPr/>
          <p:nvPr/>
        </p:nvSpPr>
        <p:spPr>
          <a:xfrm>
            <a:off x="4463734" y="915585"/>
            <a:ext cx="3173352" cy="4619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7108">
              <a:spcBef>
                <a:spcPts val="54"/>
              </a:spcBef>
            </a:pP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7108">
              <a:spcBef>
                <a:spcPts val="54"/>
              </a:spcBef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10.02.01 Организация и технология </a:t>
            </a:r>
          </a:p>
          <a:p>
            <a:pPr marL="337108">
              <a:spcBef>
                <a:spcPts val="54"/>
              </a:spcBef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защиты информации</a:t>
            </a:r>
          </a:p>
          <a:p>
            <a:pPr algn="ctr"/>
            <a:endParaRPr lang="ru-RU" dirty="0"/>
          </a:p>
        </p:txBody>
      </p:sp>
      <p:pic>
        <p:nvPicPr>
          <p:cNvPr id="16" name="Picture 2" descr="Picture background">
            <a:extLst>
              <a:ext uri="{FF2B5EF4-FFF2-40B4-BE49-F238E27FC236}">
                <a16:creationId xmlns:a16="http://schemas.microsoft.com/office/drawing/2014/main" id="{C7723599-7379-41F2-A712-118C043E32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4" r="19711"/>
          <a:stretch/>
        </p:blipFill>
        <p:spPr bwMode="auto">
          <a:xfrm>
            <a:off x="7311511" y="55867"/>
            <a:ext cx="852922" cy="82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5ECC1979-2E40-9C76-D860-2454A94CB142}"/>
              </a:ext>
            </a:extLst>
          </p:cNvPr>
          <p:cNvSpPr/>
          <p:nvPr/>
        </p:nvSpPr>
        <p:spPr>
          <a:xfrm>
            <a:off x="5495925" y="4193785"/>
            <a:ext cx="3457653" cy="742648"/>
          </a:xfrm>
          <a:prstGeom prst="roundRect">
            <a:avLst/>
          </a:prstGeom>
          <a:solidFill>
            <a:srgbClr val="92D050">
              <a:alpha val="23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r:id="rId20"/>
            </a:endParaRP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0"/>
              </a:rPr>
              <a:t>https://www.viciunaigroup.eu/ru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ООО «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Вичюнай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-Русь»</a:t>
            </a: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1"/>
              </a:rPr>
              <a:t>http://sovetsk.zdorovye43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ООО «Здоровье»</a:t>
            </a:r>
          </a:p>
          <a:p>
            <a:pPr algn="r"/>
            <a:r>
              <a:rPr lang="ru-RU" sz="1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22"/>
              </a:rPr>
              <a:t>sovetsk.cataloxy.ru</a:t>
            </a:r>
            <a:r>
              <a:rPr lang="ru-RU" sz="1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«СОВЛИТ»</a:t>
            </a:r>
          </a:p>
          <a:p>
            <a:pPr algn="r"/>
            <a:r>
              <a:rPr lang="ru-RU" sz="1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23"/>
              </a:rPr>
              <a:t>r39.fssp.gov.ru</a:t>
            </a:r>
            <a:r>
              <a:rPr lang="ru-RU" sz="1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УФССП по КО ОСП 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г.Советск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5D381254-02C8-2E5F-CAD2-A655465E4C4D}"/>
              </a:ext>
            </a:extLst>
          </p:cNvPr>
          <p:cNvSpPr txBox="1"/>
          <p:nvPr/>
        </p:nvSpPr>
        <p:spPr>
          <a:xfrm>
            <a:off x="6610768" y="1580791"/>
            <a:ext cx="15491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 по кибербезопасности </a:t>
            </a:r>
          </a:p>
          <a:p>
            <a:pPr algn="ctr"/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35 - …. лет</a:t>
            </a:r>
          </a:p>
        </p:txBody>
      </p:sp>
    </p:spTree>
    <p:extLst>
      <p:ext uri="{BB962C8B-B14F-4D97-AF65-F5344CB8AC3E}">
        <p14:creationId xmlns:p14="http://schemas.microsoft.com/office/powerpoint/2010/main" val="3776553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1141368B-DB16-614F-44A5-EFBDA85CA301}"/>
              </a:ext>
            </a:extLst>
          </p:cNvPr>
          <p:cNvSpPr/>
          <p:nvPr/>
        </p:nvSpPr>
        <p:spPr>
          <a:xfrm>
            <a:off x="4295979" y="1011715"/>
            <a:ext cx="3134788" cy="389523"/>
          </a:xfrm>
          <a:prstGeom prst="roundRect">
            <a:avLst>
              <a:gd name="adj" fmla="val 23563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7108">
              <a:spcBef>
                <a:spcPts val="54"/>
              </a:spcBef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54.02.01 Дизайн (по отраслям)</a:t>
            </a:r>
            <a:endParaRPr lang="ru-RU" dirty="0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88E4EC19-99E8-32A7-5065-067918DD9D46}"/>
              </a:ext>
            </a:extLst>
          </p:cNvPr>
          <p:cNvSpPr/>
          <p:nvPr/>
        </p:nvSpPr>
        <p:spPr>
          <a:xfrm>
            <a:off x="773373" y="4259428"/>
            <a:ext cx="3556726" cy="60533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Рефайди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Балтия»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https://www.rfidbaltia.ru/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«Семь»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nazapor.ru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«ЕР – РЕГИОН» </a:t>
            </a:r>
            <a:r>
              <a:rPr lang="en-US" sz="1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https://www.rusprofile.ru/id/3331690</a:t>
            </a:r>
            <a:r>
              <a:rPr lang="ru-RU" sz="1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2" name="object 43">
            <a:extLst>
              <a:ext uri="{FF2B5EF4-FFF2-40B4-BE49-F238E27FC236}">
                <a16:creationId xmlns:a16="http://schemas.microsoft.com/office/drawing/2014/main" id="{182BD256-4F54-4979-A362-E3E656071BC4}"/>
              </a:ext>
            </a:extLst>
          </p:cNvPr>
          <p:cNvSpPr/>
          <p:nvPr/>
        </p:nvSpPr>
        <p:spPr>
          <a:xfrm>
            <a:off x="5382740" y="3691956"/>
            <a:ext cx="1160114" cy="46533"/>
          </a:xfrm>
          <a:custGeom>
            <a:avLst/>
            <a:gdLst/>
            <a:ahLst/>
            <a:cxnLst/>
            <a:rect l="l" t="t" r="r" b="b"/>
            <a:pathLst>
              <a:path w="2456815" h="57784">
                <a:moveTo>
                  <a:pt x="0" y="28829"/>
                </a:moveTo>
                <a:lnTo>
                  <a:pt x="2286" y="17653"/>
                </a:lnTo>
                <a:lnTo>
                  <a:pt x="8381" y="8509"/>
                </a:lnTo>
                <a:lnTo>
                  <a:pt x="17525" y="2286"/>
                </a:lnTo>
                <a:lnTo>
                  <a:pt x="28828" y="0"/>
                </a:lnTo>
                <a:lnTo>
                  <a:pt x="2427478" y="0"/>
                </a:lnTo>
                <a:lnTo>
                  <a:pt x="2438654" y="2286"/>
                </a:lnTo>
                <a:lnTo>
                  <a:pt x="2447798" y="8509"/>
                </a:lnTo>
                <a:lnTo>
                  <a:pt x="2454020" y="17653"/>
                </a:lnTo>
                <a:lnTo>
                  <a:pt x="2456306" y="28829"/>
                </a:lnTo>
                <a:lnTo>
                  <a:pt x="2454020" y="40005"/>
                </a:lnTo>
                <a:lnTo>
                  <a:pt x="2447798" y="49149"/>
                </a:lnTo>
                <a:lnTo>
                  <a:pt x="2438654" y="55372"/>
                </a:lnTo>
                <a:lnTo>
                  <a:pt x="2427478" y="57658"/>
                </a:lnTo>
                <a:lnTo>
                  <a:pt x="28828" y="57658"/>
                </a:lnTo>
                <a:lnTo>
                  <a:pt x="17525" y="55372"/>
                </a:lnTo>
                <a:lnTo>
                  <a:pt x="8381" y="49149"/>
                </a:lnTo>
                <a:lnTo>
                  <a:pt x="2286" y="40005"/>
                </a:lnTo>
                <a:lnTo>
                  <a:pt x="0" y="288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095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object 37">
            <a:extLst>
              <a:ext uri="{FF2B5EF4-FFF2-40B4-BE49-F238E27FC236}">
                <a16:creationId xmlns:a16="http://schemas.microsoft.com/office/drawing/2014/main" id="{71F9D5FC-72A6-F717-8AE1-F5609EC022E3}"/>
              </a:ext>
            </a:extLst>
          </p:cNvPr>
          <p:cNvGrpSpPr/>
          <p:nvPr/>
        </p:nvGrpSpPr>
        <p:grpSpPr>
          <a:xfrm>
            <a:off x="1204125" y="3691602"/>
            <a:ext cx="4251047" cy="37352"/>
            <a:chOff x="70410" y="6816851"/>
            <a:chExt cx="7935289" cy="69723"/>
          </a:xfrm>
        </p:grpSpPr>
        <p:pic>
          <p:nvPicPr>
            <p:cNvPr id="14" name="object 38">
              <a:extLst>
                <a:ext uri="{FF2B5EF4-FFF2-40B4-BE49-F238E27FC236}">
                  <a16:creationId xmlns:a16="http://schemas.microsoft.com/office/drawing/2014/main" id="{33E796DE-66AE-2457-7E84-963B7801D8B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410" y="6816903"/>
              <a:ext cx="1701038" cy="57605"/>
            </a:xfrm>
            <a:prstGeom prst="rect">
              <a:avLst/>
            </a:prstGeom>
          </p:spPr>
        </p:pic>
        <p:sp>
          <p:nvSpPr>
            <p:cNvPr id="16" name="object 39">
              <a:extLst>
                <a:ext uri="{FF2B5EF4-FFF2-40B4-BE49-F238E27FC236}">
                  <a16:creationId xmlns:a16="http://schemas.microsoft.com/office/drawing/2014/main" id="{6DBDA1D3-EADA-1237-0F9E-2DD3A4F1DEA5}"/>
                </a:ext>
              </a:extLst>
            </p:cNvPr>
            <p:cNvSpPr/>
            <p:nvPr/>
          </p:nvSpPr>
          <p:spPr>
            <a:xfrm>
              <a:off x="7041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63" y="17653"/>
                  </a:lnTo>
                  <a:lnTo>
                    <a:pt x="8435" y="8509"/>
                  </a:lnTo>
                  <a:lnTo>
                    <a:pt x="17592" y="2286"/>
                  </a:lnTo>
                  <a:lnTo>
                    <a:pt x="28803" y="0"/>
                  </a:lnTo>
                  <a:lnTo>
                    <a:pt x="1672156" y="0"/>
                  </a:lnTo>
                  <a:lnTo>
                    <a:pt x="1683459" y="2286"/>
                  </a:lnTo>
                  <a:lnTo>
                    <a:pt x="1692603" y="8509"/>
                  </a:lnTo>
                  <a:lnTo>
                    <a:pt x="1698699" y="17653"/>
                  </a:lnTo>
                  <a:lnTo>
                    <a:pt x="1700985" y="28829"/>
                  </a:lnTo>
                  <a:lnTo>
                    <a:pt x="1698699" y="40005"/>
                  </a:lnTo>
                  <a:lnTo>
                    <a:pt x="1692603" y="49149"/>
                  </a:lnTo>
                  <a:lnTo>
                    <a:pt x="1683459" y="55372"/>
                  </a:lnTo>
                  <a:lnTo>
                    <a:pt x="1672156" y="57658"/>
                  </a:lnTo>
                  <a:lnTo>
                    <a:pt x="28803" y="57658"/>
                  </a:lnTo>
                  <a:lnTo>
                    <a:pt x="17592" y="55372"/>
                  </a:lnTo>
                  <a:lnTo>
                    <a:pt x="8435" y="49149"/>
                  </a:lnTo>
                  <a:lnTo>
                    <a:pt x="2263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6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17" name="object 40">
              <a:extLst>
                <a:ext uri="{FF2B5EF4-FFF2-40B4-BE49-F238E27FC236}">
                  <a16:creationId xmlns:a16="http://schemas.microsoft.com/office/drawing/2014/main" id="{70F5AE2B-D463-8CDF-80D4-69F70B4B5284}"/>
                </a:ext>
              </a:extLst>
            </p:cNvPr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1672208" y="0"/>
                  </a:moveTo>
                  <a:lnTo>
                    <a:pt x="28829" y="0"/>
                  </a:lnTo>
                  <a:lnTo>
                    <a:pt x="17653" y="2286"/>
                  </a:lnTo>
                  <a:lnTo>
                    <a:pt x="8509" y="8509"/>
                  </a:lnTo>
                  <a:lnTo>
                    <a:pt x="2286" y="17653"/>
                  </a:lnTo>
                  <a:lnTo>
                    <a:pt x="0" y="28829"/>
                  </a:lnTo>
                  <a:lnTo>
                    <a:pt x="2286" y="40005"/>
                  </a:lnTo>
                  <a:lnTo>
                    <a:pt x="8509" y="49149"/>
                  </a:lnTo>
                  <a:lnTo>
                    <a:pt x="17653" y="55372"/>
                  </a:lnTo>
                  <a:lnTo>
                    <a:pt x="28829" y="57658"/>
                  </a:lnTo>
                  <a:lnTo>
                    <a:pt x="1672208" y="57658"/>
                  </a:lnTo>
                  <a:lnTo>
                    <a:pt x="1683384" y="55372"/>
                  </a:lnTo>
                  <a:lnTo>
                    <a:pt x="1692529" y="49149"/>
                  </a:lnTo>
                  <a:lnTo>
                    <a:pt x="1698752" y="40005"/>
                  </a:lnTo>
                  <a:lnTo>
                    <a:pt x="1701038" y="28829"/>
                  </a:lnTo>
                  <a:lnTo>
                    <a:pt x="1698752" y="17653"/>
                  </a:lnTo>
                  <a:lnTo>
                    <a:pt x="1692529" y="8509"/>
                  </a:lnTo>
                  <a:lnTo>
                    <a:pt x="1683384" y="2286"/>
                  </a:lnTo>
                  <a:lnTo>
                    <a:pt x="1672208" y="0"/>
                  </a:lnTo>
                  <a:close/>
                </a:path>
              </a:pathLst>
            </a:custGeom>
            <a:solidFill>
              <a:srgbClr val="6E2E9F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18" name="object 41">
              <a:extLst>
                <a:ext uri="{FF2B5EF4-FFF2-40B4-BE49-F238E27FC236}">
                  <a16:creationId xmlns:a16="http://schemas.microsoft.com/office/drawing/2014/main" id="{2DCFFD8B-225A-94FF-1144-CAEE6F6558F4}"/>
                </a:ext>
              </a:extLst>
            </p:cNvPr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86" y="17653"/>
                  </a:lnTo>
                  <a:lnTo>
                    <a:pt x="8509" y="8509"/>
                  </a:lnTo>
                  <a:lnTo>
                    <a:pt x="17653" y="2286"/>
                  </a:lnTo>
                  <a:lnTo>
                    <a:pt x="28829" y="0"/>
                  </a:lnTo>
                  <a:lnTo>
                    <a:pt x="1672208" y="0"/>
                  </a:lnTo>
                  <a:lnTo>
                    <a:pt x="1683384" y="2286"/>
                  </a:lnTo>
                  <a:lnTo>
                    <a:pt x="1692529" y="8509"/>
                  </a:lnTo>
                  <a:lnTo>
                    <a:pt x="1698752" y="17653"/>
                  </a:lnTo>
                  <a:lnTo>
                    <a:pt x="1701038" y="28829"/>
                  </a:lnTo>
                  <a:lnTo>
                    <a:pt x="1698752" y="40005"/>
                  </a:lnTo>
                  <a:lnTo>
                    <a:pt x="1692529" y="49149"/>
                  </a:lnTo>
                  <a:lnTo>
                    <a:pt x="1683384" y="55372"/>
                  </a:lnTo>
                  <a:lnTo>
                    <a:pt x="1672208" y="57658"/>
                  </a:lnTo>
                  <a:lnTo>
                    <a:pt x="28829" y="57658"/>
                  </a:lnTo>
                  <a:lnTo>
                    <a:pt x="17653" y="55372"/>
                  </a:lnTo>
                  <a:lnTo>
                    <a:pt x="8509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rgbClr val="FFC000"/>
            </a:solidFill>
            <a:ln w="6096">
              <a:solidFill>
                <a:srgbClr val="6E2E9F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9" name="object 42">
              <a:extLst>
                <a:ext uri="{FF2B5EF4-FFF2-40B4-BE49-F238E27FC236}">
                  <a16:creationId xmlns:a16="http://schemas.microsoft.com/office/drawing/2014/main" id="{A17780B5-1DD6-78A6-D02D-666491751DF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69258" y="6816903"/>
              <a:ext cx="2456307" cy="57605"/>
            </a:xfrm>
            <a:prstGeom prst="rect">
              <a:avLst/>
            </a:prstGeom>
          </p:spPr>
        </p:pic>
        <p:sp>
          <p:nvSpPr>
            <p:cNvPr id="22" name="object 43">
              <a:extLst>
                <a:ext uri="{FF2B5EF4-FFF2-40B4-BE49-F238E27FC236}">
                  <a16:creationId xmlns:a16="http://schemas.microsoft.com/office/drawing/2014/main" id="{963FCD05-58EC-94F7-8C3B-6F5A6481C63C}"/>
                </a:ext>
              </a:extLst>
            </p:cNvPr>
            <p:cNvSpPr/>
            <p:nvPr/>
          </p:nvSpPr>
          <p:spPr>
            <a:xfrm>
              <a:off x="3469258" y="6816851"/>
              <a:ext cx="2456815" cy="57785"/>
            </a:xfrm>
            <a:custGeom>
              <a:avLst/>
              <a:gdLst/>
              <a:ahLst/>
              <a:cxnLst/>
              <a:rect l="l" t="t" r="r" b="b"/>
              <a:pathLst>
                <a:path w="2456815" h="57784">
                  <a:moveTo>
                    <a:pt x="0" y="28829"/>
                  </a:moveTo>
                  <a:lnTo>
                    <a:pt x="2286" y="17653"/>
                  </a:lnTo>
                  <a:lnTo>
                    <a:pt x="8381" y="8509"/>
                  </a:lnTo>
                  <a:lnTo>
                    <a:pt x="17525" y="2286"/>
                  </a:lnTo>
                  <a:lnTo>
                    <a:pt x="28828" y="0"/>
                  </a:lnTo>
                  <a:lnTo>
                    <a:pt x="2427478" y="0"/>
                  </a:lnTo>
                  <a:lnTo>
                    <a:pt x="2438654" y="2286"/>
                  </a:lnTo>
                  <a:lnTo>
                    <a:pt x="2447798" y="8509"/>
                  </a:lnTo>
                  <a:lnTo>
                    <a:pt x="2454020" y="17653"/>
                  </a:lnTo>
                  <a:lnTo>
                    <a:pt x="2456306" y="28829"/>
                  </a:lnTo>
                  <a:lnTo>
                    <a:pt x="2454020" y="40005"/>
                  </a:lnTo>
                  <a:lnTo>
                    <a:pt x="2447798" y="49149"/>
                  </a:lnTo>
                  <a:lnTo>
                    <a:pt x="2438654" y="55372"/>
                  </a:lnTo>
                  <a:lnTo>
                    <a:pt x="2427478" y="57658"/>
                  </a:lnTo>
                  <a:lnTo>
                    <a:pt x="28828" y="57658"/>
                  </a:lnTo>
                  <a:lnTo>
                    <a:pt x="17525" y="55372"/>
                  </a:lnTo>
                  <a:lnTo>
                    <a:pt x="8381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5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23" name="object 47">
              <a:extLst>
                <a:ext uri="{FF2B5EF4-FFF2-40B4-BE49-F238E27FC236}">
                  <a16:creationId xmlns:a16="http://schemas.microsoft.com/office/drawing/2014/main" id="{F33652B5-0599-2ECF-81B1-8214B0DB5391}"/>
                </a:ext>
              </a:extLst>
            </p:cNvPr>
            <p:cNvSpPr/>
            <p:nvPr/>
          </p:nvSpPr>
          <p:spPr>
            <a:xfrm>
              <a:off x="5936869" y="6819899"/>
              <a:ext cx="2068830" cy="66675"/>
            </a:xfrm>
            <a:custGeom>
              <a:avLst/>
              <a:gdLst/>
              <a:ahLst/>
              <a:cxnLst/>
              <a:rect l="l" t="t" r="r" b="b"/>
              <a:pathLst>
                <a:path w="2068829" h="66675">
                  <a:moveTo>
                    <a:pt x="2033524" y="0"/>
                  </a:moveTo>
                  <a:lnTo>
                    <a:pt x="35051" y="0"/>
                  </a:lnTo>
                  <a:lnTo>
                    <a:pt x="21462" y="2667"/>
                  </a:lnTo>
                  <a:lnTo>
                    <a:pt x="10286" y="9651"/>
                  </a:lnTo>
                  <a:lnTo>
                    <a:pt x="2793" y="20193"/>
                  </a:lnTo>
                  <a:lnTo>
                    <a:pt x="0" y="33147"/>
                  </a:lnTo>
                  <a:lnTo>
                    <a:pt x="2793" y="45974"/>
                  </a:lnTo>
                  <a:lnTo>
                    <a:pt x="10286" y="56514"/>
                  </a:lnTo>
                  <a:lnTo>
                    <a:pt x="21462" y="63626"/>
                  </a:lnTo>
                  <a:lnTo>
                    <a:pt x="35051" y="66293"/>
                  </a:lnTo>
                  <a:lnTo>
                    <a:pt x="2033524" y="66293"/>
                  </a:lnTo>
                  <a:lnTo>
                    <a:pt x="2047112" y="63626"/>
                  </a:lnTo>
                  <a:lnTo>
                    <a:pt x="2058288" y="56514"/>
                  </a:lnTo>
                  <a:lnTo>
                    <a:pt x="2065781" y="45974"/>
                  </a:lnTo>
                  <a:lnTo>
                    <a:pt x="2068576" y="33147"/>
                  </a:lnTo>
                  <a:lnTo>
                    <a:pt x="2065781" y="20193"/>
                  </a:lnTo>
                  <a:lnTo>
                    <a:pt x="2058288" y="9651"/>
                  </a:lnTo>
                  <a:lnTo>
                    <a:pt x="2047112" y="2667"/>
                  </a:lnTo>
                  <a:lnTo>
                    <a:pt x="203352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object 83">
            <a:extLst>
              <a:ext uri="{FF2B5EF4-FFF2-40B4-BE49-F238E27FC236}">
                <a16:creationId xmlns:a16="http://schemas.microsoft.com/office/drawing/2014/main" id="{B5322BAF-F6D7-3692-2372-56AD9C12093E}"/>
              </a:ext>
            </a:extLst>
          </p:cNvPr>
          <p:cNvSpPr/>
          <p:nvPr/>
        </p:nvSpPr>
        <p:spPr>
          <a:xfrm>
            <a:off x="5391517" y="3745358"/>
            <a:ext cx="1158239" cy="19279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5" name="object 83">
            <a:extLst>
              <a:ext uri="{FF2B5EF4-FFF2-40B4-BE49-F238E27FC236}">
                <a16:creationId xmlns:a16="http://schemas.microsoft.com/office/drawing/2014/main" id="{F05776DB-7128-F654-C61B-48B94C660327}"/>
              </a:ext>
            </a:extLst>
          </p:cNvPr>
          <p:cNvSpPr/>
          <p:nvPr/>
        </p:nvSpPr>
        <p:spPr>
          <a:xfrm>
            <a:off x="6541628" y="1795245"/>
            <a:ext cx="2213579" cy="35473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7" name="object 83">
            <a:extLst>
              <a:ext uri="{FF2B5EF4-FFF2-40B4-BE49-F238E27FC236}">
                <a16:creationId xmlns:a16="http://schemas.microsoft.com/office/drawing/2014/main" id="{324D5643-1DE6-80FC-F289-021214E2C3C9}"/>
              </a:ext>
            </a:extLst>
          </p:cNvPr>
          <p:cNvSpPr/>
          <p:nvPr/>
        </p:nvSpPr>
        <p:spPr>
          <a:xfrm>
            <a:off x="5407057" y="1799910"/>
            <a:ext cx="1138714" cy="461097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8" name="object 83">
            <a:extLst>
              <a:ext uri="{FF2B5EF4-FFF2-40B4-BE49-F238E27FC236}">
                <a16:creationId xmlns:a16="http://schemas.microsoft.com/office/drawing/2014/main" id="{B0819581-4314-AB0D-FF0B-2D8F9EC3D5BA}"/>
              </a:ext>
            </a:extLst>
          </p:cNvPr>
          <p:cNvSpPr/>
          <p:nvPr/>
        </p:nvSpPr>
        <p:spPr>
          <a:xfrm>
            <a:off x="4297991" y="2024994"/>
            <a:ext cx="1094867" cy="587625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9" name="object 83">
            <a:extLst>
              <a:ext uri="{FF2B5EF4-FFF2-40B4-BE49-F238E27FC236}">
                <a16:creationId xmlns:a16="http://schemas.microsoft.com/office/drawing/2014/main" id="{07D6AEFF-32DA-6556-421A-ECFF8D3419E0}"/>
              </a:ext>
            </a:extLst>
          </p:cNvPr>
          <p:cNvSpPr/>
          <p:nvPr/>
        </p:nvSpPr>
        <p:spPr>
          <a:xfrm>
            <a:off x="3007729" y="2228242"/>
            <a:ext cx="1295478" cy="384378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2" name="object 83">
            <a:extLst>
              <a:ext uri="{FF2B5EF4-FFF2-40B4-BE49-F238E27FC236}">
                <a16:creationId xmlns:a16="http://schemas.microsoft.com/office/drawing/2014/main" id="{8C32B2EA-31E0-0A46-3E3C-C900242C54DF}"/>
              </a:ext>
            </a:extLst>
          </p:cNvPr>
          <p:cNvSpPr/>
          <p:nvPr/>
        </p:nvSpPr>
        <p:spPr>
          <a:xfrm>
            <a:off x="2106081" y="2482175"/>
            <a:ext cx="914544" cy="638146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 dirty="0"/>
          </a:p>
        </p:txBody>
      </p:sp>
      <p:sp>
        <p:nvSpPr>
          <p:cNvPr id="30" name="object 83">
            <a:extLst>
              <a:ext uri="{FF2B5EF4-FFF2-40B4-BE49-F238E27FC236}">
                <a16:creationId xmlns:a16="http://schemas.microsoft.com/office/drawing/2014/main" id="{81026909-F3AB-BE00-80D7-FA1ABC4B2151}"/>
              </a:ext>
            </a:extLst>
          </p:cNvPr>
          <p:cNvSpPr/>
          <p:nvPr/>
        </p:nvSpPr>
        <p:spPr>
          <a:xfrm>
            <a:off x="1018106" y="2692140"/>
            <a:ext cx="1063502" cy="415237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6DFE0C5-514B-7701-A048-A3398EA02FB0}"/>
              </a:ext>
            </a:extLst>
          </p:cNvPr>
          <p:cNvGrpSpPr/>
          <p:nvPr/>
        </p:nvGrpSpPr>
        <p:grpSpPr>
          <a:xfrm>
            <a:off x="7637" y="-36672"/>
            <a:ext cx="9128725" cy="5256369"/>
            <a:chOff x="-2056827" y="-633706"/>
            <a:chExt cx="9128725" cy="5256369"/>
          </a:xfrm>
        </p:grpSpPr>
        <p:sp>
          <p:nvSpPr>
            <p:cNvPr id="6" name="Прямоугольный треугольник 5">
              <a:extLst>
                <a:ext uri="{FF2B5EF4-FFF2-40B4-BE49-F238E27FC236}">
                  <a16:creationId xmlns:a16="http://schemas.microsoft.com/office/drawing/2014/main" id="{BE12CCBD-14F4-E177-1FBB-C41A5297646D}"/>
                </a:ext>
              </a:extLst>
            </p:cNvPr>
            <p:cNvSpPr/>
            <p:nvPr/>
          </p:nvSpPr>
          <p:spPr>
            <a:xfrm rot="5400000">
              <a:off x="-2056827" y="-597409"/>
              <a:ext cx="5220072" cy="5220072"/>
            </a:xfrm>
            <a:prstGeom prst="rtTriangle">
              <a:avLst/>
            </a:prstGeom>
            <a:solidFill>
              <a:srgbClr val="FFC000">
                <a:alpha val="22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  <a:reflection stA="0" endPos="65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ый треугольник 7">
              <a:extLst>
                <a:ext uri="{FF2B5EF4-FFF2-40B4-BE49-F238E27FC236}">
                  <a16:creationId xmlns:a16="http://schemas.microsoft.com/office/drawing/2014/main" id="{DA846CAF-9C7B-46EE-4C02-17E3164FCC06}"/>
                </a:ext>
              </a:extLst>
            </p:cNvPr>
            <p:cNvSpPr/>
            <p:nvPr/>
          </p:nvSpPr>
          <p:spPr>
            <a:xfrm rot="16200000">
              <a:off x="1851826" y="-633706"/>
              <a:ext cx="5220072" cy="5220072"/>
            </a:xfrm>
            <a:prstGeom prst="rtTriangl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53000"/>
                  </a:srgbClr>
                </a:gs>
                <a:gs pos="50000">
                  <a:srgbClr val="92D050">
                    <a:tint val="44500"/>
                    <a:satMod val="160000"/>
                    <a:alpha val="51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object 2"/>
          <p:cNvSpPr txBox="1"/>
          <p:nvPr/>
        </p:nvSpPr>
        <p:spPr>
          <a:xfrm>
            <a:off x="1431417" y="3480027"/>
            <a:ext cx="2354716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  <a:tabLst>
                <a:tab pos="939208" algn="l"/>
                <a:tab pos="2004279" algn="l"/>
              </a:tabLst>
            </a:pP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-4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sz="800" b="1" spc="-8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lang="ru-RU" sz="800" b="1" spc="-150" dirty="0">
                <a:latin typeface="Times New Roman" panose="02020603050405020304" pitchFamily="18" charset="0"/>
                <a:cs typeface="Times New Roman" pitchFamily="18" charset="0"/>
              </a:rPr>
              <a:t>4     </a:t>
            </a:r>
            <a:r>
              <a:rPr sz="800" spc="-11" dirty="0" err="1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10385" y="3480027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spc="-13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02561" y="3479687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spc="-13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90545" y="3567520"/>
            <a:ext cx="826294" cy="5783"/>
          </a:xfrm>
          <a:custGeom>
            <a:avLst/>
            <a:gdLst/>
            <a:ahLst/>
            <a:cxnLst/>
            <a:rect l="l" t="t" r="r" b="b"/>
            <a:pathLst>
              <a:path w="1542415" h="10795">
                <a:moveTo>
                  <a:pt x="1542288" y="0"/>
                </a:moveTo>
                <a:lnTo>
                  <a:pt x="0" y="0"/>
                </a:lnTo>
                <a:lnTo>
                  <a:pt x="0" y="10667"/>
                </a:lnTo>
                <a:lnTo>
                  <a:pt x="1542288" y="10667"/>
                </a:lnTo>
                <a:lnTo>
                  <a:pt x="1542288" y="0"/>
                </a:lnTo>
                <a:close/>
              </a:path>
            </a:pathLst>
          </a:custGeom>
          <a:solidFill>
            <a:srgbClr val="A3A3A3"/>
          </a:solidFill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0669" y="2702325"/>
            <a:ext cx="860295" cy="407690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marL="6803" algn="ctr">
              <a:spcBef>
                <a:spcPts val="99"/>
              </a:spcBef>
            </a:pPr>
            <a:r>
              <a:rPr sz="800" b="1" spc="-5" dirty="0">
                <a:latin typeface="Times New Roman" panose="02020603050405020304" pitchFamily="18" charset="0"/>
                <a:cs typeface="Times New Roman" pitchFamily="18" charset="0"/>
              </a:rPr>
              <a:t>АБИТУРИЕНТ</a:t>
            </a:r>
            <a:r>
              <a:rPr lang="en-US" sz="800" b="1" spc="-5" dirty="0">
                <a:latin typeface="Times New Roman" panose="02020603050405020304" pitchFamily="18" charset="0"/>
                <a:cs typeface="Times New Roman" pitchFamily="18" charset="0"/>
              </a:rPr>
              <a:t>/</a:t>
            </a:r>
            <a:endParaRPr lang="ru-RU" sz="800" b="1" spc="-5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6803" algn="ctr">
              <a:spcBef>
                <a:spcPts val="99"/>
              </a:spcBef>
            </a:pPr>
            <a:r>
              <a:rPr lang="ru-RU" sz="800" b="1" spc="-5" dirty="0">
                <a:latin typeface="Times New Roman" panose="02020603050405020304" pitchFamily="18" charset="0"/>
                <a:cs typeface="Times New Roman" pitchFamily="18" charset="0"/>
              </a:rPr>
              <a:t>СТУДЕНТ</a:t>
            </a:r>
            <a:endParaRPr lang="ru-RU" sz="800" spc="-5" dirty="0">
              <a:latin typeface="Times New Roman" pitchFamily="18" charset="0"/>
              <a:cs typeface="Times New Roman" pitchFamily="18" charset="0"/>
            </a:endParaRPr>
          </a:p>
          <a:p>
            <a:pPr marL="6803" algn="ctr">
              <a:spcBef>
                <a:spcPts val="99"/>
              </a:spcBef>
            </a:pPr>
            <a:r>
              <a:rPr sz="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1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8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13640" y="2503410"/>
            <a:ext cx="847110" cy="628263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marL="6803" algn="ctr">
              <a:spcBef>
                <a:spcPts val="99"/>
              </a:spcBef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Исполнительно художественно-оформительских работ</a:t>
            </a:r>
            <a:endParaRPr sz="800" b="1" dirty="0">
              <a:latin typeface="Times New Roman" pitchFamily="18" charset="0"/>
              <a:cs typeface="Times New Roman" pitchFamily="18" charset="0"/>
            </a:endParaRPr>
          </a:p>
          <a:p>
            <a:pPr marL="21431" algn="ctr">
              <a:spcBef>
                <a:spcPts val="37"/>
              </a:spcBef>
            </a:pPr>
            <a:r>
              <a:rPr sz="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8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6" dirty="0">
                <a:latin typeface="Times New Roman" panose="02020603050405020304" pitchFamily="18" charset="0"/>
                <a:cs typeface="Times New Roman" pitchFamily="18" charset="0"/>
              </a:rPr>
              <a:t>21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3" dirty="0">
                <a:latin typeface="Times New Roman" panose="02020603050405020304" pitchFamily="18" charset="0"/>
                <a:cs typeface="Times New Roman" pitchFamily="18" charset="0"/>
              </a:rPr>
              <a:t>год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85681" y="2024995"/>
            <a:ext cx="1155118" cy="541792"/>
          </a:xfrm>
          <a:prstGeom prst="rect">
            <a:avLst/>
          </a:prstGeom>
        </p:spPr>
        <p:txBody>
          <a:bodyPr vert="horz" wrap="square" lIns="0" tIns="23472" rIns="0" bIns="0" rtlCol="0">
            <a:spAutoFit/>
          </a:bodyPr>
          <a:lstStyle/>
          <a:p>
            <a:pPr marR="2381" algn="ctr">
              <a:spcBef>
                <a:spcPts val="107"/>
              </a:spcBef>
            </a:pPr>
            <a:b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</a:br>
            <a:endParaRPr lang="ru-RU" sz="800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R="2381" algn="ctr">
              <a:spcBef>
                <a:spcPts val="107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Графический дизайнер</a:t>
            </a:r>
          </a:p>
          <a:p>
            <a:pPr marR="2381" algn="ctr">
              <a:spcBef>
                <a:spcPts val="107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21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5 </a:t>
            </a: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245939" y="1873051"/>
            <a:ext cx="1269057" cy="376202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247303" algn="ctr"/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Руководитель дизайн проекта</a:t>
            </a:r>
          </a:p>
          <a:p>
            <a:pPr marL="247303" algn="ctr"/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28 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0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338047" y="2041210"/>
            <a:ext cx="1014753" cy="512137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algn="ctr">
              <a:spcBef>
                <a:spcPts val="54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Ведущий графический дизайнер</a:t>
            </a:r>
          </a:p>
          <a:p>
            <a:pPr algn="ctr">
              <a:spcBef>
                <a:spcPts val="54"/>
              </a:spcBef>
            </a:pP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8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2070531" y="2196516"/>
            <a:ext cx="959644" cy="1492653"/>
            <a:chOff x="1731391" y="4624578"/>
            <a:chExt cx="1791335" cy="2261870"/>
          </a:xfrm>
        </p:grpSpPr>
        <p:sp>
          <p:nvSpPr>
            <p:cNvPr id="54" name="object 54"/>
            <p:cNvSpPr/>
            <p:nvPr/>
          </p:nvSpPr>
          <p:spPr>
            <a:xfrm>
              <a:off x="1776730" y="5185664"/>
              <a:ext cx="0" cy="1573530"/>
            </a:xfrm>
            <a:custGeom>
              <a:avLst/>
              <a:gdLst/>
              <a:ahLst/>
              <a:cxnLst/>
              <a:rect l="l" t="t" r="r" b="b"/>
              <a:pathLst>
                <a:path h="1573529">
                  <a:moveTo>
                    <a:pt x="0" y="0"/>
                  </a:moveTo>
                  <a:lnTo>
                    <a:pt x="0" y="1573530"/>
                  </a:lnTo>
                </a:path>
              </a:pathLst>
            </a:custGeom>
            <a:ln w="2286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55" name="object 5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31391" y="6799072"/>
              <a:ext cx="80009" cy="8712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42440" y="4998974"/>
              <a:ext cx="80010" cy="146685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3475736" y="4811268"/>
              <a:ext cx="0" cy="1866900"/>
            </a:xfrm>
            <a:custGeom>
              <a:avLst/>
              <a:gdLst/>
              <a:ahLst/>
              <a:cxnLst/>
              <a:rect l="l" t="t" r="r" b="b"/>
              <a:pathLst>
                <a:path h="1866900">
                  <a:moveTo>
                    <a:pt x="0" y="0"/>
                  </a:moveTo>
                  <a:lnTo>
                    <a:pt x="0" y="1866900"/>
                  </a:lnTo>
                </a:path>
              </a:pathLst>
            </a:custGeom>
            <a:ln w="24383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58" name="object 5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29254" y="6718046"/>
              <a:ext cx="80010" cy="16840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42208" y="4624578"/>
              <a:ext cx="80009" cy="146685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>
            <a:off x="5230460" y="3765818"/>
            <a:ext cx="1278051" cy="150032"/>
          </a:xfrm>
          <a:prstGeom prst="rect">
            <a:avLst/>
          </a:prstGeom>
          <a:noFill/>
        </p:spPr>
        <p:txBody>
          <a:bodyPr vert="horz" wrap="square" lIns="0" tIns="55109" rIns="0" bIns="0" rtlCol="0">
            <a:spAutoFit/>
          </a:bodyPr>
          <a:lstStyle/>
          <a:p>
            <a:pPr marL="411265">
              <a:lnSpc>
                <a:spcPts val="699"/>
              </a:lnSpc>
              <a:spcBef>
                <a:spcPts val="434"/>
              </a:spcBef>
            </a:pPr>
            <a:r>
              <a:rPr sz="800" b="1" spc="-5" dirty="0">
                <a:latin typeface="Times New Roman" panose="02020603050405020304" pitchFamily="18" charset="0"/>
                <a:cs typeface="Times New Roman" pitchFamily="18" charset="0"/>
              </a:rPr>
              <a:t>КОНТАКТЫ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4295979" y="1959306"/>
            <a:ext cx="45719" cy="1729728"/>
            <a:chOff x="5885561" y="4262882"/>
            <a:chExt cx="81788" cy="2623312"/>
          </a:xfrm>
        </p:grpSpPr>
        <p:pic>
          <p:nvPicPr>
            <p:cNvPr id="70" name="object 7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87339" y="4262882"/>
              <a:ext cx="80010" cy="146684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5926645" y="4449572"/>
              <a:ext cx="0" cy="1554480"/>
            </a:xfrm>
            <a:custGeom>
              <a:avLst/>
              <a:gdLst/>
              <a:ahLst/>
              <a:cxnLst/>
              <a:rect l="l" t="t" r="r" b="b"/>
              <a:pathLst>
                <a:path h="1554479">
                  <a:moveTo>
                    <a:pt x="0" y="0"/>
                  </a:moveTo>
                  <a:lnTo>
                    <a:pt x="0" y="1554327"/>
                  </a:lnTo>
                </a:path>
              </a:pathLst>
            </a:custGeom>
            <a:ln w="1460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5925693" y="6231128"/>
              <a:ext cx="0" cy="525780"/>
            </a:xfrm>
            <a:custGeom>
              <a:avLst/>
              <a:gdLst/>
              <a:ahLst/>
              <a:cxnLst/>
              <a:rect l="l" t="t" r="r" b="b"/>
              <a:pathLst>
                <a:path h="525779">
                  <a:moveTo>
                    <a:pt x="0" y="0"/>
                  </a:moveTo>
                  <a:lnTo>
                    <a:pt x="0" y="525399"/>
                  </a:lnTo>
                </a:path>
              </a:pathLst>
            </a:custGeom>
            <a:ln w="1371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73" name="object 7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85561" y="6796532"/>
              <a:ext cx="80010" cy="89662"/>
            </a:xfrm>
            <a:prstGeom prst="rect">
              <a:avLst/>
            </a:prstGeom>
          </p:spPr>
        </p:pic>
      </p:grpSp>
      <p:pic>
        <p:nvPicPr>
          <p:cNvPr id="96" name="object 9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018678" y="2567463"/>
            <a:ext cx="42863" cy="48101"/>
          </a:xfrm>
          <a:prstGeom prst="rect">
            <a:avLst/>
          </a:prstGeom>
        </p:spPr>
      </p:pic>
      <p:grpSp>
        <p:nvGrpSpPr>
          <p:cNvPr id="102" name="object 102"/>
          <p:cNvGrpSpPr/>
          <p:nvPr/>
        </p:nvGrpSpPr>
        <p:grpSpPr>
          <a:xfrm>
            <a:off x="5382739" y="1675450"/>
            <a:ext cx="1191781" cy="2000274"/>
            <a:chOff x="7964805" y="3884930"/>
            <a:chExt cx="2224658" cy="2997199"/>
          </a:xfrm>
        </p:grpSpPr>
        <p:sp>
          <p:nvSpPr>
            <p:cNvPr id="105" name="object 105"/>
            <p:cNvSpPr/>
            <p:nvPr/>
          </p:nvSpPr>
          <p:spPr>
            <a:xfrm>
              <a:off x="7964805" y="3923029"/>
              <a:ext cx="63500" cy="2959100"/>
            </a:xfrm>
            <a:custGeom>
              <a:avLst/>
              <a:gdLst/>
              <a:ahLst/>
              <a:cxnLst/>
              <a:rect l="l" t="t" r="r" b="b"/>
              <a:pathLst>
                <a:path w="63500" h="2959100">
                  <a:moveTo>
                    <a:pt x="36195" y="2692019"/>
                  </a:moveTo>
                  <a:lnTo>
                    <a:pt x="25908" y="2692019"/>
                  </a:lnTo>
                  <a:lnTo>
                    <a:pt x="25781" y="2812415"/>
                  </a:lnTo>
                  <a:lnTo>
                    <a:pt x="36068" y="2812415"/>
                  </a:lnTo>
                  <a:lnTo>
                    <a:pt x="36195" y="2692019"/>
                  </a:lnTo>
                  <a:close/>
                </a:path>
                <a:path w="63500" h="2959100">
                  <a:moveTo>
                    <a:pt x="36322" y="2526665"/>
                  </a:moveTo>
                  <a:lnTo>
                    <a:pt x="26035" y="2526665"/>
                  </a:lnTo>
                  <a:lnTo>
                    <a:pt x="25908" y="2646934"/>
                  </a:lnTo>
                  <a:lnTo>
                    <a:pt x="36195" y="2646934"/>
                  </a:lnTo>
                  <a:lnTo>
                    <a:pt x="36322" y="2526665"/>
                  </a:lnTo>
                  <a:close/>
                </a:path>
                <a:path w="63500" h="2959100">
                  <a:moveTo>
                    <a:pt x="36322" y="2361184"/>
                  </a:moveTo>
                  <a:lnTo>
                    <a:pt x="26035" y="2361184"/>
                  </a:lnTo>
                  <a:lnTo>
                    <a:pt x="26035" y="2481580"/>
                  </a:lnTo>
                  <a:lnTo>
                    <a:pt x="36322" y="2481580"/>
                  </a:lnTo>
                  <a:lnTo>
                    <a:pt x="36322" y="2361184"/>
                  </a:lnTo>
                  <a:close/>
                </a:path>
                <a:path w="63500" h="2959100">
                  <a:moveTo>
                    <a:pt x="36322" y="2195792"/>
                  </a:moveTo>
                  <a:lnTo>
                    <a:pt x="26035" y="2195792"/>
                  </a:lnTo>
                  <a:lnTo>
                    <a:pt x="26035" y="2316099"/>
                  </a:lnTo>
                  <a:lnTo>
                    <a:pt x="36322" y="2316099"/>
                  </a:lnTo>
                  <a:lnTo>
                    <a:pt x="36322" y="2195792"/>
                  </a:lnTo>
                  <a:close/>
                </a:path>
                <a:path w="63500" h="2959100">
                  <a:moveTo>
                    <a:pt x="36449" y="2030310"/>
                  </a:moveTo>
                  <a:lnTo>
                    <a:pt x="26162" y="2030310"/>
                  </a:lnTo>
                  <a:lnTo>
                    <a:pt x="26162" y="2150618"/>
                  </a:lnTo>
                  <a:lnTo>
                    <a:pt x="36449" y="2150618"/>
                  </a:lnTo>
                  <a:lnTo>
                    <a:pt x="36449" y="2030310"/>
                  </a:lnTo>
                  <a:close/>
                </a:path>
                <a:path w="63500" h="2959100">
                  <a:moveTo>
                    <a:pt x="36576" y="1864868"/>
                  </a:moveTo>
                  <a:lnTo>
                    <a:pt x="26289" y="1864868"/>
                  </a:lnTo>
                  <a:lnTo>
                    <a:pt x="26162" y="1985264"/>
                  </a:lnTo>
                  <a:lnTo>
                    <a:pt x="36449" y="1985264"/>
                  </a:lnTo>
                  <a:lnTo>
                    <a:pt x="36576" y="1864868"/>
                  </a:lnTo>
                  <a:close/>
                </a:path>
                <a:path w="63500" h="2959100">
                  <a:moveTo>
                    <a:pt x="36703" y="1699514"/>
                  </a:moveTo>
                  <a:lnTo>
                    <a:pt x="26416" y="1699514"/>
                  </a:lnTo>
                  <a:lnTo>
                    <a:pt x="26289" y="1819783"/>
                  </a:lnTo>
                  <a:lnTo>
                    <a:pt x="36576" y="1819783"/>
                  </a:lnTo>
                  <a:lnTo>
                    <a:pt x="36703" y="1699514"/>
                  </a:lnTo>
                  <a:close/>
                </a:path>
                <a:path w="63500" h="2959100">
                  <a:moveTo>
                    <a:pt x="36830" y="1534033"/>
                  </a:moveTo>
                  <a:lnTo>
                    <a:pt x="26543" y="1534033"/>
                  </a:lnTo>
                  <a:lnTo>
                    <a:pt x="26416" y="1654302"/>
                  </a:lnTo>
                  <a:lnTo>
                    <a:pt x="36703" y="1654302"/>
                  </a:lnTo>
                  <a:lnTo>
                    <a:pt x="36830" y="1534033"/>
                  </a:lnTo>
                  <a:close/>
                </a:path>
                <a:path w="63500" h="2959100">
                  <a:moveTo>
                    <a:pt x="36830" y="1368640"/>
                  </a:moveTo>
                  <a:lnTo>
                    <a:pt x="26543" y="1368640"/>
                  </a:lnTo>
                  <a:lnTo>
                    <a:pt x="26543" y="1488948"/>
                  </a:lnTo>
                  <a:lnTo>
                    <a:pt x="36830" y="1488948"/>
                  </a:lnTo>
                  <a:lnTo>
                    <a:pt x="36830" y="1368640"/>
                  </a:lnTo>
                  <a:close/>
                </a:path>
                <a:path w="63500" h="2959100">
                  <a:moveTo>
                    <a:pt x="36830" y="1203159"/>
                  </a:moveTo>
                  <a:lnTo>
                    <a:pt x="26543" y="1203159"/>
                  </a:lnTo>
                  <a:lnTo>
                    <a:pt x="26543" y="1323467"/>
                  </a:lnTo>
                  <a:lnTo>
                    <a:pt x="36830" y="1323467"/>
                  </a:lnTo>
                  <a:lnTo>
                    <a:pt x="36830" y="1203159"/>
                  </a:lnTo>
                  <a:close/>
                </a:path>
                <a:path w="63500" h="2959100">
                  <a:moveTo>
                    <a:pt x="36957" y="1037717"/>
                  </a:moveTo>
                  <a:lnTo>
                    <a:pt x="26670" y="1037717"/>
                  </a:lnTo>
                  <a:lnTo>
                    <a:pt x="26543" y="1158113"/>
                  </a:lnTo>
                  <a:lnTo>
                    <a:pt x="36957" y="1158113"/>
                  </a:lnTo>
                  <a:lnTo>
                    <a:pt x="36957" y="1037717"/>
                  </a:lnTo>
                  <a:close/>
                </a:path>
                <a:path w="63500" h="2959100">
                  <a:moveTo>
                    <a:pt x="37084" y="872363"/>
                  </a:moveTo>
                  <a:lnTo>
                    <a:pt x="26797" y="872363"/>
                  </a:lnTo>
                  <a:lnTo>
                    <a:pt x="26670" y="992632"/>
                  </a:lnTo>
                  <a:lnTo>
                    <a:pt x="36957" y="992632"/>
                  </a:lnTo>
                  <a:lnTo>
                    <a:pt x="37084" y="872363"/>
                  </a:lnTo>
                  <a:close/>
                </a:path>
                <a:path w="63500" h="2959100">
                  <a:moveTo>
                    <a:pt x="37211" y="706882"/>
                  </a:moveTo>
                  <a:lnTo>
                    <a:pt x="26924" y="706882"/>
                  </a:lnTo>
                  <a:lnTo>
                    <a:pt x="26797" y="827151"/>
                  </a:lnTo>
                  <a:lnTo>
                    <a:pt x="37084" y="827151"/>
                  </a:lnTo>
                  <a:lnTo>
                    <a:pt x="37211" y="706882"/>
                  </a:lnTo>
                  <a:close/>
                </a:path>
                <a:path w="63500" h="2959100">
                  <a:moveTo>
                    <a:pt x="37211" y="541489"/>
                  </a:moveTo>
                  <a:lnTo>
                    <a:pt x="26924" y="541489"/>
                  </a:lnTo>
                  <a:lnTo>
                    <a:pt x="26924" y="661797"/>
                  </a:lnTo>
                  <a:lnTo>
                    <a:pt x="37211" y="661797"/>
                  </a:lnTo>
                  <a:lnTo>
                    <a:pt x="37211" y="541489"/>
                  </a:lnTo>
                  <a:close/>
                </a:path>
                <a:path w="63500" h="2959100">
                  <a:moveTo>
                    <a:pt x="37338" y="376008"/>
                  </a:moveTo>
                  <a:lnTo>
                    <a:pt x="27051" y="376008"/>
                  </a:lnTo>
                  <a:lnTo>
                    <a:pt x="27051" y="496316"/>
                  </a:lnTo>
                  <a:lnTo>
                    <a:pt x="37338" y="496316"/>
                  </a:lnTo>
                  <a:lnTo>
                    <a:pt x="37338" y="376008"/>
                  </a:lnTo>
                  <a:close/>
                </a:path>
                <a:path w="63500" h="2959100">
                  <a:moveTo>
                    <a:pt x="37465" y="210566"/>
                  </a:moveTo>
                  <a:lnTo>
                    <a:pt x="27178" y="210566"/>
                  </a:lnTo>
                  <a:lnTo>
                    <a:pt x="27051" y="330835"/>
                  </a:lnTo>
                  <a:lnTo>
                    <a:pt x="37338" y="330835"/>
                  </a:lnTo>
                  <a:lnTo>
                    <a:pt x="37465" y="210566"/>
                  </a:lnTo>
                  <a:close/>
                </a:path>
                <a:path w="63500" h="2959100">
                  <a:moveTo>
                    <a:pt x="61849" y="2913507"/>
                  </a:moveTo>
                  <a:lnTo>
                    <a:pt x="59436" y="2895854"/>
                  </a:lnTo>
                  <a:lnTo>
                    <a:pt x="52705" y="2881503"/>
                  </a:lnTo>
                  <a:lnTo>
                    <a:pt x="42926" y="2871851"/>
                  </a:lnTo>
                  <a:lnTo>
                    <a:pt x="36068" y="2869819"/>
                  </a:lnTo>
                  <a:lnTo>
                    <a:pt x="36068" y="2868295"/>
                  </a:lnTo>
                  <a:lnTo>
                    <a:pt x="36068" y="2857500"/>
                  </a:lnTo>
                  <a:lnTo>
                    <a:pt x="25781" y="2857500"/>
                  </a:lnTo>
                  <a:lnTo>
                    <a:pt x="25781" y="2869819"/>
                  </a:lnTo>
                  <a:lnTo>
                    <a:pt x="18923" y="2871851"/>
                  </a:lnTo>
                  <a:lnTo>
                    <a:pt x="9144" y="2881503"/>
                  </a:lnTo>
                  <a:lnTo>
                    <a:pt x="2540" y="2895854"/>
                  </a:lnTo>
                  <a:lnTo>
                    <a:pt x="0" y="2913253"/>
                  </a:lnTo>
                  <a:lnTo>
                    <a:pt x="2540" y="2930906"/>
                  </a:lnTo>
                  <a:lnTo>
                    <a:pt x="9144" y="2945257"/>
                  </a:lnTo>
                  <a:lnTo>
                    <a:pt x="18923" y="2955036"/>
                  </a:lnTo>
                  <a:lnTo>
                    <a:pt x="30988" y="2958592"/>
                  </a:lnTo>
                  <a:lnTo>
                    <a:pt x="42926" y="2955036"/>
                  </a:lnTo>
                  <a:lnTo>
                    <a:pt x="52705" y="2945384"/>
                  </a:lnTo>
                  <a:lnTo>
                    <a:pt x="59309" y="2931033"/>
                  </a:lnTo>
                  <a:lnTo>
                    <a:pt x="61849" y="2913507"/>
                  </a:lnTo>
                  <a:close/>
                </a:path>
                <a:path w="63500" h="2959100">
                  <a:moveTo>
                    <a:pt x="63246" y="45212"/>
                  </a:moveTo>
                  <a:lnTo>
                    <a:pt x="60833" y="27686"/>
                  </a:lnTo>
                  <a:lnTo>
                    <a:pt x="54229" y="13335"/>
                  </a:lnTo>
                  <a:lnTo>
                    <a:pt x="44450" y="3556"/>
                  </a:lnTo>
                  <a:lnTo>
                    <a:pt x="32385" y="0"/>
                  </a:lnTo>
                  <a:lnTo>
                    <a:pt x="20320" y="3556"/>
                  </a:lnTo>
                  <a:lnTo>
                    <a:pt x="10541" y="13208"/>
                  </a:lnTo>
                  <a:lnTo>
                    <a:pt x="3937" y="27559"/>
                  </a:lnTo>
                  <a:lnTo>
                    <a:pt x="1524" y="45212"/>
                  </a:lnTo>
                  <a:lnTo>
                    <a:pt x="3937" y="62611"/>
                  </a:lnTo>
                  <a:lnTo>
                    <a:pt x="10541" y="76962"/>
                  </a:lnTo>
                  <a:lnTo>
                    <a:pt x="20320" y="86741"/>
                  </a:lnTo>
                  <a:lnTo>
                    <a:pt x="27178" y="88773"/>
                  </a:lnTo>
                  <a:lnTo>
                    <a:pt x="27178" y="45212"/>
                  </a:lnTo>
                  <a:lnTo>
                    <a:pt x="27305" y="88773"/>
                  </a:lnTo>
                  <a:lnTo>
                    <a:pt x="32385" y="90297"/>
                  </a:lnTo>
                  <a:lnTo>
                    <a:pt x="27178" y="88773"/>
                  </a:lnTo>
                  <a:lnTo>
                    <a:pt x="27178" y="165481"/>
                  </a:lnTo>
                  <a:lnTo>
                    <a:pt x="37465" y="165481"/>
                  </a:lnTo>
                  <a:lnTo>
                    <a:pt x="37465" y="90297"/>
                  </a:lnTo>
                  <a:lnTo>
                    <a:pt x="37465" y="88773"/>
                  </a:lnTo>
                  <a:lnTo>
                    <a:pt x="44323" y="86741"/>
                  </a:lnTo>
                  <a:lnTo>
                    <a:pt x="54229" y="77089"/>
                  </a:lnTo>
                  <a:lnTo>
                    <a:pt x="60833" y="62738"/>
                  </a:lnTo>
                  <a:lnTo>
                    <a:pt x="63246" y="452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06" name="object 10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099166" y="3884930"/>
              <a:ext cx="90297" cy="167640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10143236" y="4098290"/>
              <a:ext cx="0" cy="2635250"/>
            </a:xfrm>
            <a:custGeom>
              <a:avLst/>
              <a:gdLst/>
              <a:ahLst/>
              <a:cxnLst/>
              <a:rect l="l" t="t" r="r" b="b"/>
              <a:pathLst>
                <a:path h="2635250">
                  <a:moveTo>
                    <a:pt x="0" y="0"/>
                  </a:moveTo>
                  <a:lnTo>
                    <a:pt x="0" y="2635250"/>
                  </a:lnTo>
                </a:path>
              </a:pathLst>
            </a:custGeom>
            <a:ln w="17018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08" name="object 10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097007" y="6779259"/>
              <a:ext cx="90424" cy="102362"/>
            </a:xfrm>
            <a:prstGeom prst="rect">
              <a:avLst/>
            </a:prstGeom>
          </p:spPr>
        </p:pic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5D381254-02C8-2E5F-CAD2-A655465E4C4D}"/>
              </a:ext>
            </a:extLst>
          </p:cNvPr>
          <p:cNvSpPr txBox="1"/>
          <p:nvPr/>
        </p:nvSpPr>
        <p:spPr>
          <a:xfrm>
            <a:off x="6827949" y="1684216"/>
            <a:ext cx="1549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Арт-директор</a:t>
            </a:r>
          </a:p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30 - …. лет</a:t>
            </a:r>
          </a:p>
        </p:txBody>
      </p:sp>
      <p:pic>
        <p:nvPicPr>
          <p:cNvPr id="11" name="Picture 2" descr="государственное бюджетное образовательное учреждение среднего профессионального образования калининградской области технологический колледж">
            <a:extLst>
              <a:ext uri="{FF2B5EF4-FFF2-40B4-BE49-F238E27FC236}">
                <a16:creationId xmlns:a16="http://schemas.microsoft.com/office/drawing/2014/main" id="{60502AF0-7C97-F494-C9F8-0ECE1CA4C1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lum contrast="10000"/>
          </a:blip>
          <a:srcRect r="74073"/>
          <a:stretch/>
        </p:blipFill>
        <p:spPr bwMode="auto">
          <a:xfrm>
            <a:off x="106227" y="140329"/>
            <a:ext cx="1725282" cy="920167"/>
          </a:xfrm>
          <a:prstGeom prst="rect">
            <a:avLst/>
          </a:prstGeom>
          <a:noFill/>
        </p:spPr>
      </p:pic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47BE57F3-8F24-D78D-A48B-3843AA32B0A0}"/>
              </a:ext>
            </a:extLst>
          </p:cNvPr>
          <p:cNvSpPr/>
          <p:nvPr/>
        </p:nvSpPr>
        <p:spPr>
          <a:xfrm>
            <a:off x="5217103" y="4259428"/>
            <a:ext cx="3746883" cy="605339"/>
          </a:xfrm>
          <a:prstGeom prst="roundRect">
            <a:avLst/>
          </a:prstGeom>
          <a:solidFill>
            <a:srgbClr val="92D050">
              <a:alpha val="23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7"/>
              </a:rPr>
              <a:t>http://servis-port.ru/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НКО «Фонд «Дом – Замок»</a:t>
            </a: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8"/>
              </a:rPr>
              <a:t>http://tilzit-teatr.ru/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ГБУК ТЮЗ «Молодёжный»</a:t>
            </a: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9"/>
              </a:rPr>
              <a:t>http://sovetsk-cbs.klgd.muzkult.ru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МБУК «ЦБС СГО»</a:t>
            </a:r>
          </a:p>
        </p:txBody>
      </p:sp>
      <p:pic>
        <p:nvPicPr>
          <p:cNvPr id="45" name="Picture 2" descr="Picture background">
            <a:extLst>
              <a:ext uri="{FF2B5EF4-FFF2-40B4-BE49-F238E27FC236}">
                <a16:creationId xmlns:a16="http://schemas.microsoft.com/office/drawing/2014/main" id="{D8F8ECCE-E58D-E28F-F8CB-63D5C5E038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4" r="19711"/>
          <a:stretch/>
        </p:blipFill>
        <p:spPr bwMode="auto">
          <a:xfrm>
            <a:off x="7294232" y="79253"/>
            <a:ext cx="852922" cy="82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6DE93BC-45A5-4355-84F0-ADCC52E415B5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5298" r="4265"/>
          <a:stretch/>
        </p:blipFill>
        <p:spPr>
          <a:xfrm>
            <a:off x="6559970" y="2149979"/>
            <a:ext cx="2209866" cy="1475061"/>
          </a:xfrm>
          <a:prstGeom prst="rect">
            <a:avLst/>
          </a:prstGeom>
        </p:spPr>
      </p:pic>
      <p:sp>
        <p:nvSpPr>
          <p:cNvPr id="66" name="object 20">
            <a:extLst>
              <a:ext uri="{FF2B5EF4-FFF2-40B4-BE49-F238E27FC236}">
                <a16:creationId xmlns:a16="http://schemas.microsoft.com/office/drawing/2014/main" id="{E53A4197-2132-471A-BDC4-BDCA4B4217CE}"/>
              </a:ext>
            </a:extLst>
          </p:cNvPr>
          <p:cNvSpPr txBox="1"/>
          <p:nvPr/>
        </p:nvSpPr>
        <p:spPr>
          <a:xfrm>
            <a:off x="3081922" y="2639785"/>
            <a:ext cx="1035163" cy="744847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Основы дизайна</a:t>
            </a:r>
          </a:p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Умение создавать и редактировать векторную графику</a:t>
            </a:r>
          </a:p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Навыки работы с растровой графикой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7" name="object 20">
            <a:extLst>
              <a:ext uri="{FF2B5EF4-FFF2-40B4-BE49-F238E27FC236}">
                <a16:creationId xmlns:a16="http://schemas.microsoft.com/office/drawing/2014/main" id="{7AD3C390-8286-445C-9606-1A0DAC38FD6A}"/>
              </a:ext>
            </a:extLst>
          </p:cNvPr>
          <p:cNvSpPr txBox="1"/>
          <p:nvPr/>
        </p:nvSpPr>
        <p:spPr>
          <a:xfrm>
            <a:off x="4324183" y="2652144"/>
            <a:ext cx="1035163" cy="867957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Разрабатывать проекты художественного оформления</a:t>
            </a:r>
          </a:p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Создавать эскизы и визуализировать концепции дизайна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8" name="object 20">
            <a:extLst>
              <a:ext uri="{FF2B5EF4-FFF2-40B4-BE49-F238E27FC236}">
                <a16:creationId xmlns:a16="http://schemas.microsoft.com/office/drawing/2014/main" id="{668D7B85-3D5F-4C8A-95D2-DB5EC99EE917}"/>
              </a:ext>
            </a:extLst>
          </p:cNvPr>
          <p:cNvSpPr txBox="1"/>
          <p:nvPr/>
        </p:nvSpPr>
        <p:spPr>
          <a:xfrm>
            <a:off x="5479833" y="2357502"/>
            <a:ext cx="1035163" cy="991068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Управление системой проектов</a:t>
            </a:r>
          </a:p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Вести документооборот по проекту</a:t>
            </a:r>
          </a:p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Оформлять коммерческое предложение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542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1141368B-DB16-614F-44A5-EFBDA85CA301}"/>
              </a:ext>
            </a:extLst>
          </p:cNvPr>
          <p:cNvSpPr/>
          <p:nvPr/>
        </p:nvSpPr>
        <p:spPr>
          <a:xfrm>
            <a:off x="4303207" y="887851"/>
            <a:ext cx="3134788" cy="669729"/>
          </a:xfrm>
          <a:prstGeom prst="roundRect">
            <a:avLst>
              <a:gd name="adj" fmla="val 23563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7108">
              <a:spcBef>
                <a:spcPts val="54"/>
              </a:spcBef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08.02.01 Строительство и эксплуатация зданий и сооружений </a:t>
            </a:r>
            <a:endParaRPr lang="ru-RU" dirty="0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88E4EC19-99E8-32A7-5065-067918DD9D46}"/>
              </a:ext>
            </a:extLst>
          </p:cNvPr>
          <p:cNvSpPr/>
          <p:nvPr/>
        </p:nvSpPr>
        <p:spPr>
          <a:xfrm>
            <a:off x="589688" y="4266344"/>
            <a:ext cx="4311333" cy="60533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«НИКС»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https://www.nix.ru/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«Каменец»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https://blocki.by/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«Новый город»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http://newmostorg.ru/aukcionnaya_dokumentaciya.html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62" name="object 43">
            <a:extLst>
              <a:ext uri="{FF2B5EF4-FFF2-40B4-BE49-F238E27FC236}">
                <a16:creationId xmlns:a16="http://schemas.microsoft.com/office/drawing/2014/main" id="{182BD256-4F54-4979-A362-E3E656071BC4}"/>
              </a:ext>
            </a:extLst>
          </p:cNvPr>
          <p:cNvSpPr/>
          <p:nvPr/>
        </p:nvSpPr>
        <p:spPr>
          <a:xfrm>
            <a:off x="5382740" y="3691956"/>
            <a:ext cx="1160114" cy="46533"/>
          </a:xfrm>
          <a:custGeom>
            <a:avLst/>
            <a:gdLst/>
            <a:ahLst/>
            <a:cxnLst/>
            <a:rect l="l" t="t" r="r" b="b"/>
            <a:pathLst>
              <a:path w="2456815" h="57784">
                <a:moveTo>
                  <a:pt x="0" y="28829"/>
                </a:moveTo>
                <a:lnTo>
                  <a:pt x="2286" y="17653"/>
                </a:lnTo>
                <a:lnTo>
                  <a:pt x="8381" y="8509"/>
                </a:lnTo>
                <a:lnTo>
                  <a:pt x="17525" y="2286"/>
                </a:lnTo>
                <a:lnTo>
                  <a:pt x="28828" y="0"/>
                </a:lnTo>
                <a:lnTo>
                  <a:pt x="2427478" y="0"/>
                </a:lnTo>
                <a:lnTo>
                  <a:pt x="2438654" y="2286"/>
                </a:lnTo>
                <a:lnTo>
                  <a:pt x="2447798" y="8509"/>
                </a:lnTo>
                <a:lnTo>
                  <a:pt x="2454020" y="17653"/>
                </a:lnTo>
                <a:lnTo>
                  <a:pt x="2456306" y="28829"/>
                </a:lnTo>
                <a:lnTo>
                  <a:pt x="2454020" y="40005"/>
                </a:lnTo>
                <a:lnTo>
                  <a:pt x="2447798" y="49149"/>
                </a:lnTo>
                <a:lnTo>
                  <a:pt x="2438654" y="55372"/>
                </a:lnTo>
                <a:lnTo>
                  <a:pt x="2427478" y="57658"/>
                </a:lnTo>
                <a:lnTo>
                  <a:pt x="28828" y="57658"/>
                </a:lnTo>
                <a:lnTo>
                  <a:pt x="17525" y="55372"/>
                </a:lnTo>
                <a:lnTo>
                  <a:pt x="8381" y="49149"/>
                </a:lnTo>
                <a:lnTo>
                  <a:pt x="2286" y="40005"/>
                </a:lnTo>
                <a:lnTo>
                  <a:pt x="0" y="288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095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object 37">
            <a:extLst>
              <a:ext uri="{FF2B5EF4-FFF2-40B4-BE49-F238E27FC236}">
                <a16:creationId xmlns:a16="http://schemas.microsoft.com/office/drawing/2014/main" id="{71F9D5FC-72A6-F717-8AE1-F5609EC022E3}"/>
              </a:ext>
            </a:extLst>
          </p:cNvPr>
          <p:cNvGrpSpPr/>
          <p:nvPr/>
        </p:nvGrpSpPr>
        <p:grpSpPr>
          <a:xfrm>
            <a:off x="1204125" y="3691602"/>
            <a:ext cx="4251047" cy="37352"/>
            <a:chOff x="70410" y="6816851"/>
            <a:chExt cx="7935289" cy="69723"/>
          </a:xfrm>
        </p:grpSpPr>
        <p:pic>
          <p:nvPicPr>
            <p:cNvPr id="14" name="object 38">
              <a:extLst>
                <a:ext uri="{FF2B5EF4-FFF2-40B4-BE49-F238E27FC236}">
                  <a16:creationId xmlns:a16="http://schemas.microsoft.com/office/drawing/2014/main" id="{33E796DE-66AE-2457-7E84-963B7801D8B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410" y="6816903"/>
              <a:ext cx="1701038" cy="57605"/>
            </a:xfrm>
            <a:prstGeom prst="rect">
              <a:avLst/>
            </a:prstGeom>
          </p:spPr>
        </p:pic>
        <p:sp>
          <p:nvSpPr>
            <p:cNvPr id="16" name="object 39">
              <a:extLst>
                <a:ext uri="{FF2B5EF4-FFF2-40B4-BE49-F238E27FC236}">
                  <a16:creationId xmlns:a16="http://schemas.microsoft.com/office/drawing/2014/main" id="{6DBDA1D3-EADA-1237-0F9E-2DD3A4F1DEA5}"/>
                </a:ext>
              </a:extLst>
            </p:cNvPr>
            <p:cNvSpPr/>
            <p:nvPr/>
          </p:nvSpPr>
          <p:spPr>
            <a:xfrm>
              <a:off x="7041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63" y="17653"/>
                  </a:lnTo>
                  <a:lnTo>
                    <a:pt x="8435" y="8509"/>
                  </a:lnTo>
                  <a:lnTo>
                    <a:pt x="17592" y="2286"/>
                  </a:lnTo>
                  <a:lnTo>
                    <a:pt x="28803" y="0"/>
                  </a:lnTo>
                  <a:lnTo>
                    <a:pt x="1672156" y="0"/>
                  </a:lnTo>
                  <a:lnTo>
                    <a:pt x="1683459" y="2286"/>
                  </a:lnTo>
                  <a:lnTo>
                    <a:pt x="1692603" y="8509"/>
                  </a:lnTo>
                  <a:lnTo>
                    <a:pt x="1698699" y="17653"/>
                  </a:lnTo>
                  <a:lnTo>
                    <a:pt x="1700985" y="28829"/>
                  </a:lnTo>
                  <a:lnTo>
                    <a:pt x="1698699" y="40005"/>
                  </a:lnTo>
                  <a:lnTo>
                    <a:pt x="1692603" y="49149"/>
                  </a:lnTo>
                  <a:lnTo>
                    <a:pt x="1683459" y="55372"/>
                  </a:lnTo>
                  <a:lnTo>
                    <a:pt x="1672156" y="57658"/>
                  </a:lnTo>
                  <a:lnTo>
                    <a:pt x="28803" y="57658"/>
                  </a:lnTo>
                  <a:lnTo>
                    <a:pt x="17592" y="55372"/>
                  </a:lnTo>
                  <a:lnTo>
                    <a:pt x="8435" y="49149"/>
                  </a:lnTo>
                  <a:lnTo>
                    <a:pt x="2263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6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17" name="object 40">
              <a:extLst>
                <a:ext uri="{FF2B5EF4-FFF2-40B4-BE49-F238E27FC236}">
                  <a16:creationId xmlns:a16="http://schemas.microsoft.com/office/drawing/2014/main" id="{70F5AE2B-D463-8CDF-80D4-69F70B4B5284}"/>
                </a:ext>
              </a:extLst>
            </p:cNvPr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1672208" y="0"/>
                  </a:moveTo>
                  <a:lnTo>
                    <a:pt x="28829" y="0"/>
                  </a:lnTo>
                  <a:lnTo>
                    <a:pt x="17653" y="2286"/>
                  </a:lnTo>
                  <a:lnTo>
                    <a:pt x="8509" y="8509"/>
                  </a:lnTo>
                  <a:lnTo>
                    <a:pt x="2286" y="17653"/>
                  </a:lnTo>
                  <a:lnTo>
                    <a:pt x="0" y="28829"/>
                  </a:lnTo>
                  <a:lnTo>
                    <a:pt x="2286" y="40005"/>
                  </a:lnTo>
                  <a:lnTo>
                    <a:pt x="8509" y="49149"/>
                  </a:lnTo>
                  <a:lnTo>
                    <a:pt x="17653" y="55372"/>
                  </a:lnTo>
                  <a:lnTo>
                    <a:pt x="28829" y="57658"/>
                  </a:lnTo>
                  <a:lnTo>
                    <a:pt x="1672208" y="57658"/>
                  </a:lnTo>
                  <a:lnTo>
                    <a:pt x="1683384" y="55372"/>
                  </a:lnTo>
                  <a:lnTo>
                    <a:pt x="1692529" y="49149"/>
                  </a:lnTo>
                  <a:lnTo>
                    <a:pt x="1698752" y="40005"/>
                  </a:lnTo>
                  <a:lnTo>
                    <a:pt x="1701038" y="28829"/>
                  </a:lnTo>
                  <a:lnTo>
                    <a:pt x="1698752" y="17653"/>
                  </a:lnTo>
                  <a:lnTo>
                    <a:pt x="1692529" y="8509"/>
                  </a:lnTo>
                  <a:lnTo>
                    <a:pt x="1683384" y="2286"/>
                  </a:lnTo>
                  <a:lnTo>
                    <a:pt x="1672208" y="0"/>
                  </a:lnTo>
                  <a:close/>
                </a:path>
              </a:pathLst>
            </a:custGeom>
            <a:solidFill>
              <a:srgbClr val="6E2E9F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18" name="object 41">
              <a:extLst>
                <a:ext uri="{FF2B5EF4-FFF2-40B4-BE49-F238E27FC236}">
                  <a16:creationId xmlns:a16="http://schemas.microsoft.com/office/drawing/2014/main" id="{2DCFFD8B-225A-94FF-1144-CAEE6F6558F4}"/>
                </a:ext>
              </a:extLst>
            </p:cNvPr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86" y="17653"/>
                  </a:lnTo>
                  <a:lnTo>
                    <a:pt x="8509" y="8509"/>
                  </a:lnTo>
                  <a:lnTo>
                    <a:pt x="17653" y="2286"/>
                  </a:lnTo>
                  <a:lnTo>
                    <a:pt x="28829" y="0"/>
                  </a:lnTo>
                  <a:lnTo>
                    <a:pt x="1672208" y="0"/>
                  </a:lnTo>
                  <a:lnTo>
                    <a:pt x="1683384" y="2286"/>
                  </a:lnTo>
                  <a:lnTo>
                    <a:pt x="1692529" y="8509"/>
                  </a:lnTo>
                  <a:lnTo>
                    <a:pt x="1698752" y="17653"/>
                  </a:lnTo>
                  <a:lnTo>
                    <a:pt x="1701038" y="28829"/>
                  </a:lnTo>
                  <a:lnTo>
                    <a:pt x="1698752" y="40005"/>
                  </a:lnTo>
                  <a:lnTo>
                    <a:pt x="1692529" y="49149"/>
                  </a:lnTo>
                  <a:lnTo>
                    <a:pt x="1683384" y="55372"/>
                  </a:lnTo>
                  <a:lnTo>
                    <a:pt x="1672208" y="57658"/>
                  </a:lnTo>
                  <a:lnTo>
                    <a:pt x="28829" y="57658"/>
                  </a:lnTo>
                  <a:lnTo>
                    <a:pt x="17653" y="55372"/>
                  </a:lnTo>
                  <a:lnTo>
                    <a:pt x="8509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rgbClr val="FFC000"/>
            </a:solidFill>
            <a:ln w="6096">
              <a:solidFill>
                <a:srgbClr val="6E2E9F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9" name="object 42">
              <a:extLst>
                <a:ext uri="{FF2B5EF4-FFF2-40B4-BE49-F238E27FC236}">
                  <a16:creationId xmlns:a16="http://schemas.microsoft.com/office/drawing/2014/main" id="{A17780B5-1DD6-78A6-D02D-666491751DF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69258" y="6816903"/>
              <a:ext cx="2456307" cy="57605"/>
            </a:xfrm>
            <a:prstGeom prst="rect">
              <a:avLst/>
            </a:prstGeom>
          </p:spPr>
        </p:pic>
        <p:sp>
          <p:nvSpPr>
            <p:cNvPr id="22" name="object 43">
              <a:extLst>
                <a:ext uri="{FF2B5EF4-FFF2-40B4-BE49-F238E27FC236}">
                  <a16:creationId xmlns:a16="http://schemas.microsoft.com/office/drawing/2014/main" id="{963FCD05-58EC-94F7-8C3B-6F5A6481C63C}"/>
                </a:ext>
              </a:extLst>
            </p:cNvPr>
            <p:cNvSpPr/>
            <p:nvPr/>
          </p:nvSpPr>
          <p:spPr>
            <a:xfrm>
              <a:off x="3469258" y="6816851"/>
              <a:ext cx="2456815" cy="57785"/>
            </a:xfrm>
            <a:custGeom>
              <a:avLst/>
              <a:gdLst/>
              <a:ahLst/>
              <a:cxnLst/>
              <a:rect l="l" t="t" r="r" b="b"/>
              <a:pathLst>
                <a:path w="2456815" h="57784">
                  <a:moveTo>
                    <a:pt x="0" y="28829"/>
                  </a:moveTo>
                  <a:lnTo>
                    <a:pt x="2286" y="17653"/>
                  </a:lnTo>
                  <a:lnTo>
                    <a:pt x="8381" y="8509"/>
                  </a:lnTo>
                  <a:lnTo>
                    <a:pt x="17525" y="2286"/>
                  </a:lnTo>
                  <a:lnTo>
                    <a:pt x="28828" y="0"/>
                  </a:lnTo>
                  <a:lnTo>
                    <a:pt x="2427478" y="0"/>
                  </a:lnTo>
                  <a:lnTo>
                    <a:pt x="2438654" y="2286"/>
                  </a:lnTo>
                  <a:lnTo>
                    <a:pt x="2447798" y="8509"/>
                  </a:lnTo>
                  <a:lnTo>
                    <a:pt x="2454020" y="17653"/>
                  </a:lnTo>
                  <a:lnTo>
                    <a:pt x="2456306" y="28829"/>
                  </a:lnTo>
                  <a:lnTo>
                    <a:pt x="2454020" y="40005"/>
                  </a:lnTo>
                  <a:lnTo>
                    <a:pt x="2447798" y="49149"/>
                  </a:lnTo>
                  <a:lnTo>
                    <a:pt x="2438654" y="55372"/>
                  </a:lnTo>
                  <a:lnTo>
                    <a:pt x="2427478" y="57658"/>
                  </a:lnTo>
                  <a:lnTo>
                    <a:pt x="28828" y="57658"/>
                  </a:lnTo>
                  <a:lnTo>
                    <a:pt x="17525" y="55372"/>
                  </a:lnTo>
                  <a:lnTo>
                    <a:pt x="8381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5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23" name="object 47">
              <a:extLst>
                <a:ext uri="{FF2B5EF4-FFF2-40B4-BE49-F238E27FC236}">
                  <a16:creationId xmlns:a16="http://schemas.microsoft.com/office/drawing/2014/main" id="{F33652B5-0599-2ECF-81B1-8214B0DB5391}"/>
                </a:ext>
              </a:extLst>
            </p:cNvPr>
            <p:cNvSpPr/>
            <p:nvPr/>
          </p:nvSpPr>
          <p:spPr>
            <a:xfrm>
              <a:off x="5936869" y="6819899"/>
              <a:ext cx="2068830" cy="66675"/>
            </a:xfrm>
            <a:custGeom>
              <a:avLst/>
              <a:gdLst/>
              <a:ahLst/>
              <a:cxnLst/>
              <a:rect l="l" t="t" r="r" b="b"/>
              <a:pathLst>
                <a:path w="2068829" h="66675">
                  <a:moveTo>
                    <a:pt x="2033524" y="0"/>
                  </a:moveTo>
                  <a:lnTo>
                    <a:pt x="35051" y="0"/>
                  </a:lnTo>
                  <a:lnTo>
                    <a:pt x="21462" y="2667"/>
                  </a:lnTo>
                  <a:lnTo>
                    <a:pt x="10286" y="9651"/>
                  </a:lnTo>
                  <a:lnTo>
                    <a:pt x="2793" y="20193"/>
                  </a:lnTo>
                  <a:lnTo>
                    <a:pt x="0" y="33147"/>
                  </a:lnTo>
                  <a:lnTo>
                    <a:pt x="2793" y="45974"/>
                  </a:lnTo>
                  <a:lnTo>
                    <a:pt x="10286" y="56514"/>
                  </a:lnTo>
                  <a:lnTo>
                    <a:pt x="21462" y="63626"/>
                  </a:lnTo>
                  <a:lnTo>
                    <a:pt x="35051" y="66293"/>
                  </a:lnTo>
                  <a:lnTo>
                    <a:pt x="2033524" y="66293"/>
                  </a:lnTo>
                  <a:lnTo>
                    <a:pt x="2047112" y="63626"/>
                  </a:lnTo>
                  <a:lnTo>
                    <a:pt x="2058288" y="56514"/>
                  </a:lnTo>
                  <a:lnTo>
                    <a:pt x="2065781" y="45974"/>
                  </a:lnTo>
                  <a:lnTo>
                    <a:pt x="2068576" y="33147"/>
                  </a:lnTo>
                  <a:lnTo>
                    <a:pt x="2065781" y="20193"/>
                  </a:lnTo>
                  <a:lnTo>
                    <a:pt x="2058288" y="9651"/>
                  </a:lnTo>
                  <a:lnTo>
                    <a:pt x="2047112" y="2667"/>
                  </a:lnTo>
                  <a:lnTo>
                    <a:pt x="203352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object 83">
            <a:extLst>
              <a:ext uri="{FF2B5EF4-FFF2-40B4-BE49-F238E27FC236}">
                <a16:creationId xmlns:a16="http://schemas.microsoft.com/office/drawing/2014/main" id="{B5322BAF-F6D7-3692-2372-56AD9C12093E}"/>
              </a:ext>
            </a:extLst>
          </p:cNvPr>
          <p:cNvSpPr/>
          <p:nvPr/>
        </p:nvSpPr>
        <p:spPr>
          <a:xfrm>
            <a:off x="5391517" y="3745358"/>
            <a:ext cx="1158239" cy="19279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5" name="object 83">
            <a:extLst>
              <a:ext uri="{FF2B5EF4-FFF2-40B4-BE49-F238E27FC236}">
                <a16:creationId xmlns:a16="http://schemas.microsoft.com/office/drawing/2014/main" id="{F05776DB-7128-F654-C61B-48B94C660327}"/>
              </a:ext>
            </a:extLst>
          </p:cNvPr>
          <p:cNvSpPr/>
          <p:nvPr/>
        </p:nvSpPr>
        <p:spPr>
          <a:xfrm>
            <a:off x="6548371" y="1738849"/>
            <a:ext cx="2213579" cy="35473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7" name="object 83">
            <a:extLst>
              <a:ext uri="{FF2B5EF4-FFF2-40B4-BE49-F238E27FC236}">
                <a16:creationId xmlns:a16="http://schemas.microsoft.com/office/drawing/2014/main" id="{324D5643-1DE6-80FC-F289-021214E2C3C9}"/>
              </a:ext>
            </a:extLst>
          </p:cNvPr>
          <p:cNvSpPr/>
          <p:nvPr/>
        </p:nvSpPr>
        <p:spPr>
          <a:xfrm>
            <a:off x="5407057" y="1799911"/>
            <a:ext cx="1138714" cy="539348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8" name="object 83">
            <a:extLst>
              <a:ext uri="{FF2B5EF4-FFF2-40B4-BE49-F238E27FC236}">
                <a16:creationId xmlns:a16="http://schemas.microsoft.com/office/drawing/2014/main" id="{B0819581-4314-AB0D-FF0B-2D8F9EC3D5BA}"/>
              </a:ext>
            </a:extLst>
          </p:cNvPr>
          <p:cNvSpPr/>
          <p:nvPr/>
        </p:nvSpPr>
        <p:spPr>
          <a:xfrm>
            <a:off x="4297991" y="1993276"/>
            <a:ext cx="1094867" cy="345983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9" name="object 83">
            <a:extLst>
              <a:ext uri="{FF2B5EF4-FFF2-40B4-BE49-F238E27FC236}">
                <a16:creationId xmlns:a16="http://schemas.microsoft.com/office/drawing/2014/main" id="{07D6AEFF-32DA-6556-421A-ECFF8D3419E0}"/>
              </a:ext>
            </a:extLst>
          </p:cNvPr>
          <p:cNvSpPr/>
          <p:nvPr/>
        </p:nvSpPr>
        <p:spPr>
          <a:xfrm>
            <a:off x="3007729" y="2228241"/>
            <a:ext cx="1295478" cy="488103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2" name="object 83">
            <a:extLst>
              <a:ext uri="{FF2B5EF4-FFF2-40B4-BE49-F238E27FC236}">
                <a16:creationId xmlns:a16="http://schemas.microsoft.com/office/drawing/2014/main" id="{8C32B2EA-31E0-0A46-3E3C-C900242C54DF}"/>
              </a:ext>
            </a:extLst>
          </p:cNvPr>
          <p:cNvSpPr/>
          <p:nvPr/>
        </p:nvSpPr>
        <p:spPr>
          <a:xfrm>
            <a:off x="2106081" y="2482174"/>
            <a:ext cx="914544" cy="354927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 dirty="0"/>
          </a:p>
        </p:txBody>
      </p:sp>
      <p:sp>
        <p:nvSpPr>
          <p:cNvPr id="30" name="object 83">
            <a:extLst>
              <a:ext uri="{FF2B5EF4-FFF2-40B4-BE49-F238E27FC236}">
                <a16:creationId xmlns:a16="http://schemas.microsoft.com/office/drawing/2014/main" id="{81026909-F3AB-BE00-80D7-FA1ABC4B2151}"/>
              </a:ext>
            </a:extLst>
          </p:cNvPr>
          <p:cNvSpPr/>
          <p:nvPr/>
        </p:nvSpPr>
        <p:spPr>
          <a:xfrm>
            <a:off x="1018106" y="2692140"/>
            <a:ext cx="1063502" cy="415237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6DFE0C5-514B-7701-A048-A3398EA02FB0}"/>
              </a:ext>
            </a:extLst>
          </p:cNvPr>
          <p:cNvGrpSpPr/>
          <p:nvPr/>
        </p:nvGrpSpPr>
        <p:grpSpPr>
          <a:xfrm>
            <a:off x="0" y="-43248"/>
            <a:ext cx="9128725" cy="5256369"/>
            <a:chOff x="-2056827" y="-633706"/>
            <a:chExt cx="9128725" cy="5256369"/>
          </a:xfrm>
        </p:grpSpPr>
        <p:sp>
          <p:nvSpPr>
            <p:cNvPr id="6" name="Прямоугольный треугольник 5">
              <a:extLst>
                <a:ext uri="{FF2B5EF4-FFF2-40B4-BE49-F238E27FC236}">
                  <a16:creationId xmlns:a16="http://schemas.microsoft.com/office/drawing/2014/main" id="{BE12CCBD-14F4-E177-1FBB-C41A5297646D}"/>
                </a:ext>
              </a:extLst>
            </p:cNvPr>
            <p:cNvSpPr/>
            <p:nvPr/>
          </p:nvSpPr>
          <p:spPr>
            <a:xfrm rot="5400000">
              <a:off x="-2056827" y="-597409"/>
              <a:ext cx="5220072" cy="5220072"/>
            </a:xfrm>
            <a:prstGeom prst="rtTriangle">
              <a:avLst/>
            </a:prstGeom>
            <a:solidFill>
              <a:srgbClr val="FFC000">
                <a:alpha val="22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  <a:reflection stA="0" endPos="65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ый треугольник 7">
              <a:extLst>
                <a:ext uri="{FF2B5EF4-FFF2-40B4-BE49-F238E27FC236}">
                  <a16:creationId xmlns:a16="http://schemas.microsoft.com/office/drawing/2014/main" id="{DA846CAF-9C7B-46EE-4C02-17E3164FCC06}"/>
                </a:ext>
              </a:extLst>
            </p:cNvPr>
            <p:cNvSpPr/>
            <p:nvPr/>
          </p:nvSpPr>
          <p:spPr>
            <a:xfrm rot="16200000">
              <a:off x="1851826" y="-633706"/>
              <a:ext cx="5220072" cy="5220072"/>
            </a:xfrm>
            <a:prstGeom prst="rtTriangl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53000"/>
                  </a:srgbClr>
                </a:gs>
                <a:gs pos="50000">
                  <a:srgbClr val="92D050">
                    <a:tint val="44500"/>
                    <a:satMod val="160000"/>
                    <a:alpha val="51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object 2"/>
          <p:cNvSpPr txBox="1"/>
          <p:nvPr/>
        </p:nvSpPr>
        <p:spPr>
          <a:xfrm>
            <a:off x="1431417" y="3480027"/>
            <a:ext cx="2354716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  <a:tabLst>
                <a:tab pos="939208" algn="l"/>
                <a:tab pos="2004279" algn="l"/>
              </a:tabLst>
            </a:pP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-4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sz="800" b="1" spc="-8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4 </a:t>
            </a:r>
            <a:r>
              <a:rPr sz="800" b="1" spc="-15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10385" y="3480027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02561" y="3479687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90545" y="3567520"/>
            <a:ext cx="826294" cy="5783"/>
          </a:xfrm>
          <a:custGeom>
            <a:avLst/>
            <a:gdLst/>
            <a:ahLst/>
            <a:cxnLst/>
            <a:rect l="l" t="t" r="r" b="b"/>
            <a:pathLst>
              <a:path w="1542415" h="10795">
                <a:moveTo>
                  <a:pt x="1542288" y="0"/>
                </a:moveTo>
                <a:lnTo>
                  <a:pt x="0" y="0"/>
                </a:lnTo>
                <a:lnTo>
                  <a:pt x="0" y="10667"/>
                </a:lnTo>
                <a:lnTo>
                  <a:pt x="1542288" y="10667"/>
                </a:lnTo>
                <a:lnTo>
                  <a:pt x="1542288" y="0"/>
                </a:lnTo>
                <a:close/>
              </a:path>
            </a:pathLst>
          </a:custGeom>
          <a:solidFill>
            <a:srgbClr val="A3A3A3"/>
          </a:solidFill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0669" y="2702325"/>
            <a:ext cx="860295" cy="407690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marL="6803" algn="ctr">
              <a:spcBef>
                <a:spcPts val="99"/>
              </a:spcBef>
            </a:pPr>
            <a:r>
              <a:rPr sz="800" b="1" spc="-5" dirty="0">
                <a:latin typeface="Times New Roman" panose="02020603050405020304" pitchFamily="18" charset="0"/>
                <a:cs typeface="Times New Roman" pitchFamily="18" charset="0"/>
              </a:rPr>
              <a:t>АБИТУРИЕНТ</a:t>
            </a:r>
            <a:r>
              <a:rPr lang="en-US" sz="800" b="1" spc="-5" dirty="0">
                <a:latin typeface="Times New Roman" panose="02020603050405020304" pitchFamily="18" charset="0"/>
                <a:cs typeface="Times New Roman" pitchFamily="18" charset="0"/>
              </a:rPr>
              <a:t>/</a:t>
            </a:r>
            <a:endParaRPr lang="ru-RU" sz="800" b="1" spc="-5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6803" algn="ctr">
              <a:spcBef>
                <a:spcPts val="99"/>
              </a:spcBef>
            </a:pPr>
            <a:r>
              <a:rPr lang="ru-RU" sz="800" b="1" spc="-5" dirty="0">
                <a:latin typeface="Times New Roman" panose="02020603050405020304" pitchFamily="18" charset="0"/>
                <a:cs typeface="Times New Roman" pitchFamily="18" charset="0"/>
              </a:rPr>
              <a:t>СТУДЕНТ</a:t>
            </a:r>
            <a:endParaRPr lang="ru-RU" sz="800" spc="-5" dirty="0">
              <a:latin typeface="Times New Roman" pitchFamily="18" charset="0"/>
              <a:cs typeface="Times New Roman" pitchFamily="18" charset="0"/>
            </a:endParaRPr>
          </a:p>
          <a:p>
            <a:pPr marL="6803" algn="ctr">
              <a:spcBef>
                <a:spcPts val="99"/>
              </a:spcBef>
            </a:pPr>
            <a:r>
              <a:rPr sz="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1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8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18329" y="2546690"/>
            <a:ext cx="846015" cy="258931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marL="6803" algn="ctr">
              <a:spcBef>
                <a:spcPts val="99"/>
              </a:spcBef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Маляр</a:t>
            </a:r>
            <a:r>
              <a:rPr lang="en-US" sz="8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Штукатур</a:t>
            </a:r>
            <a:endParaRPr sz="800" b="1" dirty="0">
              <a:latin typeface="Times New Roman" pitchFamily="18" charset="0"/>
              <a:cs typeface="Times New Roman" pitchFamily="18" charset="0"/>
            </a:endParaRPr>
          </a:p>
          <a:p>
            <a:pPr marL="21431" algn="ctr">
              <a:spcBef>
                <a:spcPts val="37"/>
              </a:spcBef>
            </a:pPr>
            <a:r>
              <a:rPr sz="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8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6" dirty="0">
                <a:latin typeface="Times New Roman" panose="02020603050405020304" pitchFamily="18" charset="0"/>
                <a:cs typeface="Times New Roman" pitchFamily="18" charset="0"/>
              </a:rPr>
              <a:t>21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3" dirty="0">
                <a:latin typeface="Times New Roman" panose="02020603050405020304" pitchFamily="18" charset="0"/>
                <a:cs typeface="Times New Roman" pitchFamily="18" charset="0"/>
              </a:rPr>
              <a:t>год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37916" y="2134452"/>
            <a:ext cx="1244441" cy="528968"/>
          </a:xfrm>
          <a:prstGeom prst="rect">
            <a:avLst/>
          </a:prstGeom>
        </p:spPr>
        <p:txBody>
          <a:bodyPr vert="horz" wrap="square" lIns="0" tIns="23472" rIns="0" bIns="0" rtlCol="0">
            <a:spAutoFit/>
          </a:bodyPr>
          <a:lstStyle/>
          <a:p>
            <a:pPr marR="2381" algn="ctr">
              <a:spcBef>
                <a:spcPts val="107"/>
              </a:spcBef>
            </a:pPr>
            <a:b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Помощник прораба</a:t>
            </a:r>
            <a:r>
              <a:rPr lang="en-US" sz="800" b="1" dirty="0">
                <a:latin typeface="Times New Roman" panose="02020603050405020304" pitchFamily="18" charset="0"/>
                <a:cs typeface="Times New Roman" pitchFamily="18" charset="0"/>
              </a:rPr>
              <a:t>/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Маляр</a:t>
            </a:r>
            <a:r>
              <a:rPr lang="en-US" sz="800" b="1" dirty="0">
                <a:latin typeface="Times New Roman" panose="02020603050405020304" pitchFamily="18" charset="0"/>
                <a:cs typeface="Times New Roman" pitchFamily="18" charset="0"/>
              </a:rPr>
              <a:t>/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Укладчик</a:t>
            </a:r>
          </a:p>
          <a:p>
            <a:pPr marR="2381" algn="ctr">
              <a:spcBef>
                <a:spcPts val="107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21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27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67422" y="1911569"/>
            <a:ext cx="1358435" cy="376202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247303" algn="ctr"/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Инженер</a:t>
            </a:r>
            <a:r>
              <a:rPr lang="en-US" sz="800" b="1" dirty="0">
                <a:latin typeface="Times New Roman" panose="02020603050405020304" pitchFamily="18" charset="0"/>
                <a:cs typeface="Times New Roman" pitchFamily="18" charset="0"/>
              </a:rPr>
              <a:t>/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Руководитель строительного </a:t>
            </a:r>
            <a:r>
              <a:rPr lang="ru-RU" sz="800" b="1" dirty="0" err="1">
                <a:latin typeface="Times New Roman" panose="02020603050405020304" pitchFamily="18" charset="0"/>
                <a:cs typeface="Times New Roman" pitchFamily="18" charset="0"/>
              </a:rPr>
              <a:t>обьекта</a:t>
            </a:r>
            <a:endParaRPr lang="ru-RU" sz="800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247303" algn="ctr"/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30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350114" y="2041210"/>
            <a:ext cx="1014753" cy="265916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algn="ctr">
              <a:spcBef>
                <a:spcPts val="54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Мастер</a:t>
            </a:r>
            <a:r>
              <a:rPr lang="en-US" sz="800" b="1" dirty="0">
                <a:latin typeface="Times New Roman" panose="02020603050405020304" pitchFamily="18" charset="0"/>
                <a:cs typeface="Times New Roman" pitchFamily="18" charset="0"/>
              </a:rPr>
              <a:t>/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Прораб</a:t>
            </a:r>
          </a:p>
          <a:p>
            <a:pPr algn="ctr">
              <a:spcBef>
                <a:spcPts val="54"/>
              </a:spcBef>
            </a:pP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30 </a:t>
            </a:r>
            <a:r>
              <a:rPr sz="800" b="1" spc="-13" dirty="0" err="1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2070531" y="2196516"/>
            <a:ext cx="959644" cy="1492653"/>
            <a:chOff x="1731391" y="4624578"/>
            <a:chExt cx="1791335" cy="2261870"/>
          </a:xfrm>
        </p:grpSpPr>
        <p:sp>
          <p:nvSpPr>
            <p:cNvPr id="54" name="object 54"/>
            <p:cNvSpPr/>
            <p:nvPr/>
          </p:nvSpPr>
          <p:spPr>
            <a:xfrm>
              <a:off x="1776730" y="5185664"/>
              <a:ext cx="0" cy="1573530"/>
            </a:xfrm>
            <a:custGeom>
              <a:avLst/>
              <a:gdLst/>
              <a:ahLst/>
              <a:cxnLst/>
              <a:rect l="l" t="t" r="r" b="b"/>
              <a:pathLst>
                <a:path h="1573529">
                  <a:moveTo>
                    <a:pt x="0" y="0"/>
                  </a:moveTo>
                  <a:lnTo>
                    <a:pt x="0" y="1573530"/>
                  </a:lnTo>
                </a:path>
              </a:pathLst>
            </a:custGeom>
            <a:ln w="2286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55" name="object 5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31391" y="6799072"/>
              <a:ext cx="80009" cy="8712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42440" y="4998974"/>
              <a:ext cx="80010" cy="146685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3475736" y="4811268"/>
              <a:ext cx="0" cy="1866900"/>
            </a:xfrm>
            <a:custGeom>
              <a:avLst/>
              <a:gdLst/>
              <a:ahLst/>
              <a:cxnLst/>
              <a:rect l="l" t="t" r="r" b="b"/>
              <a:pathLst>
                <a:path h="1866900">
                  <a:moveTo>
                    <a:pt x="0" y="0"/>
                  </a:moveTo>
                  <a:lnTo>
                    <a:pt x="0" y="1866900"/>
                  </a:lnTo>
                </a:path>
              </a:pathLst>
            </a:custGeom>
            <a:ln w="24383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58" name="object 5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29254" y="6718046"/>
              <a:ext cx="80010" cy="16840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42208" y="4624578"/>
              <a:ext cx="80009" cy="146685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>
            <a:off x="5230460" y="3765818"/>
            <a:ext cx="1278051" cy="150032"/>
          </a:xfrm>
          <a:prstGeom prst="rect">
            <a:avLst/>
          </a:prstGeom>
          <a:noFill/>
        </p:spPr>
        <p:txBody>
          <a:bodyPr vert="horz" wrap="square" lIns="0" tIns="55109" rIns="0" bIns="0" rtlCol="0">
            <a:spAutoFit/>
          </a:bodyPr>
          <a:lstStyle/>
          <a:p>
            <a:pPr marL="411265">
              <a:lnSpc>
                <a:spcPts val="699"/>
              </a:lnSpc>
              <a:spcBef>
                <a:spcPts val="434"/>
              </a:spcBef>
            </a:pPr>
            <a:r>
              <a:rPr sz="800" b="1" spc="-5" dirty="0">
                <a:latin typeface="Times New Roman" panose="02020603050405020304" pitchFamily="18" charset="0"/>
                <a:cs typeface="Times New Roman" pitchFamily="18" charset="0"/>
              </a:rPr>
              <a:t>КОНТАКТЫ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4295979" y="1959306"/>
            <a:ext cx="45719" cy="1729728"/>
            <a:chOff x="5885561" y="4262882"/>
            <a:chExt cx="81788" cy="2623312"/>
          </a:xfrm>
        </p:grpSpPr>
        <p:pic>
          <p:nvPicPr>
            <p:cNvPr id="70" name="object 7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87339" y="4262882"/>
              <a:ext cx="80010" cy="146684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5926645" y="4449572"/>
              <a:ext cx="0" cy="1554480"/>
            </a:xfrm>
            <a:custGeom>
              <a:avLst/>
              <a:gdLst/>
              <a:ahLst/>
              <a:cxnLst/>
              <a:rect l="l" t="t" r="r" b="b"/>
              <a:pathLst>
                <a:path h="1554479">
                  <a:moveTo>
                    <a:pt x="0" y="0"/>
                  </a:moveTo>
                  <a:lnTo>
                    <a:pt x="0" y="1554327"/>
                  </a:lnTo>
                </a:path>
              </a:pathLst>
            </a:custGeom>
            <a:ln w="1460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5925693" y="6231128"/>
              <a:ext cx="0" cy="525780"/>
            </a:xfrm>
            <a:custGeom>
              <a:avLst/>
              <a:gdLst/>
              <a:ahLst/>
              <a:cxnLst/>
              <a:rect l="l" t="t" r="r" b="b"/>
              <a:pathLst>
                <a:path h="525779">
                  <a:moveTo>
                    <a:pt x="0" y="0"/>
                  </a:moveTo>
                  <a:lnTo>
                    <a:pt x="0" y="525399"/>
                  </a:lnTo>
                </a:path>
              </a:pathLst>
            </a:custGeom>
            <a:ln w="1371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73" name="object 7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85561" y="6796532"/>
              <a:ext cx="80010" cy="89662"/>
            </a:xfrm>
            <a:prstGeom prst="rect">
              <a:avLst/>
            </a:prstGeom>
          </p:spPr>
        </p:pic>
      </p:grpSp>
      <p:pic>
        <p:nvPicPr>
          <p:cNvPr id="96" name="object 9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018678" y="2567463"/>
            <a:ext cx="42863" cy="48101"/>
          </a:xfrm>
          <a:prstGeom prst="rect">
            <a:avLst/>
          </a:prstGeom>
        </p:spPr>
      </p:pic>
      <p:grpSp>
        <p:nvGrpSpPr>
          <p:cNvPr id="102" name="object 102"/>
          <p:cNvGrpSpPr/>
          <p:nvPr/>
        </p:nvGrpSpPr>
        <p:grpSpPr>
          <a:xfrm>
            <a:off x="5382739" y="1675450"/>
            <a:ext cx="1191781" cy="2000274"/>
            <a:chOff x="7964805" y="3884930"/>
            <a:chExt cx="2224658" cy="2997199"/>
          </a:xfrm>
        </p:grpSpPr>
        <p:sp>
          <p:nvSpPr>
            <p:cNvPr id="105" name="object 105"/>
            <p:cNvSpPr/>
            <p:nvPr/>
          </p:nvSpPr>
          <p:spPr>
            <a:xfrm>
              <a:off x="7964805" y="3923029"/>
              <a:ext cx="63500" cy="2959100"/>
            </a:xfrm>
            <a:custGeom>
              <a:avLst/>
              <a:gdLst/>
              <a:ahLst/>
              <a:cxnLst/>
              <a:rect l="l" t="t" r="r" b="b"/>
              <a:pathLst>
                <a:path w="63500" h="2959100">
                  <a:moveTo>
                    <a:pt x="36195" y="2692019"/>
                  </a:moveTo>
                  <a:lnTo>
                    <a:pt x="25908" y="2692019"/>
                  </a:lnTo>
                  <a:lnTo>
                    <a:pt x="25781" y="2812415"/>
                  </a:lnTo>
                  <a:lnTo>
                    <a:pt x="36068" y="2812415"/>
                  </a:lnTo>
                  <a:lnTo>
                    <a:pt x="36195" y="2692019"/>
                  </a:lnTo>
                  <a:close/>
                </a:path>
                <a:path w="63500" h="2959100">
                  <a:moveTo>
                    <a:pt x="36322" y="2526665"/>
                  </a:moveTo>
                  <a:lnTo>
                    <a:pt x="26035" y="2526665"/>
                  </a:lnTo>
                  <a:lnTo>
                    <a:pt x="25908" y="2646934"/>
                  </a:lnTo>
                  <a:lnTo>
                    <a:pt x="36195" y="2646934"/>
                  </a:lnTo>
                  <a:lnTo>
                    <a:pt x="36322" y="2526665"/>
                  </a:lnTo>
                  <a:close/>
                </a:path>
                <a:path w="63500" h="2959100">
                  <a:moveTo>
                    <a:pt x="36322" y="2361184"/>
                  </a:moveTo>
                  <a:lnTo>
                    <a:pt x="26035" y="2361184"/>
                  </a:lnTo>
                  <a:lnTo>
                    <a:pt x="26035" y="2481580"/>
                  </a:lnTo>
                  <a:lnTo>
                    <a:pt x="36322" y="2481580"/>
                  </a:lnTo>
                  <a:lnTo>
                    <a:pt x="36322" y="2361184"/>
                  </a:lnTo>
                  <a:close/>
                </a:path>
                <a:path w="63500" h="2959100">
                  <a:moveTo>
                    <a:pt x="36322" y="2195792"/>
                  </a:moveTo>
                  <a:lnTo>
                    <a:pt x="26035" y="2195792"/>
                  </a:lnTo>
                  <a:lnTo>
                    <a:pt x="26035" y="2316099"/>
                  </a:lnTo>
                  <a:lnTo>
                    <a:pt x="36322" y="2316099"/>
                  </a:lnTo>
                  <a:lnTo>
                    <a:pt x="36322" y="2195792"/>
                  </a:lnTo>
                  <a:close/>
                </a:path>
                <a:path w="63500" h="2959100">
                  <a:moveTo>
                    <a:pt x="36449" y="2030310"/>
                  </a:moveTo>
                  <a:lnTo>
                    <a:pt x="26162" y="2030310"/>
                  </a:lnTo>
                  <a:lnTo>
                    <a:pt x="26162" y="2150618"/>
                  </a:lnTo>
                  <a:lnTo>
                    <a:pt x="36449" y="2150618"/>
                  </a:lnTo>
                  <a:lnTo>
                    <a:pt x="36449" y="2030310"/>
                  </a:lnTo>
                  <a:close/>
                </a:path>
                <a:path w="63500" h="2959100">
                  <a:moveTo>
                    <a:pt x="36576" y="1864868"/>
                  </a:moveTo>
                  <a:lnTo>
                    <a:pt x="26289" y="1864868"/>
                  </a:lnTo>
                  <a:lnTo>
                    <a:pt x="26162" y="1985264"/>
                  </a:lnTo>
                  <a:lnTo>
                    <a:pt x="36449" y="1985264"/>
                  </a:lnTo>
                  <a:lnTo>
                    <a:pt x="36576" y="1864868"/>
                  </a:lnTo>
                  <a:close/>
                </a:path>
                <a:path w="63500" h="2959100">
                  <a:moveTo>
                    <a:pt x="36703" y="1699514"/>
                  </a:moveTo>
                  <a:lnTo>
                    <a:pt x="26416" y="1699514"/>
                  </a:lnTo>
                  <a:lnTo>
                    <a:pt x="26289" y="1819783"/>
                  </a:lnTo>
                  <a:lnTo>
                    <a:pt x="36576" y="1819783"/>
                  </a:lnTo>
                  <a:lnTo>
                    <a:pt x="36703" y="1699514"/>
                  </a:lnTo>
                  <a:close/>
                </a:path>
                <a:path w="63500" h="2959100">
                  <a:moveTo>
                    <a:pt x="36830" y="1534033"/>
                  </a:moveTo>
                  <a:lnTo>
                    <a:pt x="26543" y="1534033"/>
                  </a:lnTo>
                  <a:lnTo>
                    <a:pt x="26416" y="1654302"/>
                  </a:lnTo>
                  <a:lnTo>
                    <a:pt x="36703" y="1654302"/>
                  </a:lnTo>
                  <a:lnTo>
                    <a:pt x="36830" y="1534033"/>
                  </a:lnTo>
                  <a:close/>
                </a:path>
                <a:path w="63500" h="2959100">
                  <a:moveTo>
                    <a:pt x="36830" y="1368640"/>
                  </a:moveTo>
                  <a:lnTo>
                    <a:pt x="26543" y="1368640"/>
                  </a:lnTo>
                  <a:lnTo>
                    <a:pt x="26543" y="1488948"/>
                  </a:lnTo>
                  <a:lnTo>
                    <a:pt x="36830" y="1488948"/>
                  </a:lnTo>
                  <a:lnTo>
                    <a:pt x="36830" y="1368640"/>
                  </a:lnTo>
                  <a:close/>
                </a:path>
                <a:path w="63500" h="2959100">
                  <a:moveTo>
                    <a:pt x="36830" y="1203159"/>
                  </a:moveTo>
                  <a:lnTo>
                    <a:pt x="26543" y="1203159"/>
                  </a:lnTo>
                  <a:lnTo>
                    <a:pt x="26543" y="1323467"/>
                  </a:lnTo>
                  <a:lnTo>
                    <a:pt x="36830" y="1323467"/>
                  </a:lnTo>
                  <a:lnTo>
                    <a:pt x="36830" y="1203159"/>
                  </a:lnTo>
                  <a:close/>
                </a:path>
                <a:path w="63500" h="2959100">
                  <a:moveTo>
                    <a:pt x="36957" y="1037717"/>
                  </a:moveTo>
                  <a:lnTo>
                    <a:pt x="26670" y="1037717"/>
                  </a:lnTo>
                  <a:lnTo>
                    <a:pt x="26543" y="1158113"/>
                  </a:lnTo>
                  <a:lnTo>
                    <a:pt x="36957" y="1158113"/>
                  </a:lnTo>
                  <a:lnTo>
                    <a:pt x="36957" y="1037717"/>
                  </a:lnTo>
                  <a:close/>
                </a:path>
                <a:path w="63500" h="2959100">
                  <a:moveTo>
                    <a:pt x="37084" y="872363"/>
                  </a:moveTo>
                  <a:lnTo>
                    <a:pt x="26797" y="872363"/>
                  </a:lnTo>
                  <a:lnTo>
                    <a:pt x="26670" y="992632"/>
                  </a:lnTo>
                  <a:lnTo>
                    <a:pt x="36957" y="992632"/>
                  </a:lnTo>
                  <a:lnTo>
                    <a:pt x="37084" y="872363"/>
                  </a:lnTo>
                  <a:close/>
                </a:path>
                <a:path w="63500" h="2959100">
                  <a:moveTo>
                    <a:pt x="37211" y="706882"/>
                  </a:moveTo>
                  <a:lnTo>
                    <a:pt x="26924" y="706882"/>
                  </a:lnTo>
                  <a:lnTo>
                    <a:pt x="26797" y="827151"/>
                  </a:lnTo>
                  <a:lnTo>
                    <a:pt x="37084" y="827151"/>
                  </a:lnTo>
                  <a:lnTo>
                    <a:pt x="37211" y="706882"/>
                  </a:lnTo>
                  <a:close/>
                </a:path>
                <a:path w="63500" h="2959100">
                  <a:moveTo>
                    <a:pt x="37211" y="541489"/>
                  </a:moveTo>
                  <a:lnTo>
                    <a:pt x="26924" y="541489"/>
                  </a:lnTo>
                  <a:lnTo>
                    <a:pt x="26924" y="661797"/>
                  </a:lnTo>
                  <a:lnTo>
                    <a:pt x="37211" y="661797"/>
                  </a:lnTo>
                  <a:lnTo>
                    <a:pt x="37211" y="541489"/>
                  </a:lnTo>
                  <a:close/>
                </a:path>
                <a:path w="63500" h="2959100">
                  <a:moveTo>
                    <a:pt x="37338" y="376008"/>
                  </a:moveTo>
                  <a:lnTo>
                    <a:pt x="27051" y="376008"/>
                  </a:lnTo>
                  <a:lnTo>
                    <a:pt x="27051" y="496316"/>
                  </a:lnTo>
                  <a:lnTo>
                    <a:pt x="37338" y="496316"/>
                  </a:lnTo>
                  <a:lnTo>
                    <a:pt x="37338" y="376008"/>
                  </a:lnTo>
                  <a:close/>
                </a:path>
                <a:path w="63500" h="2959100">
                  <a:moveTo>
                    <a:pt x="37465" y="210566"/>
                  </a:moveTo>
                  <a:lnTo>
                    <a:pt x="27178" y="210566"/>
                  </a:lnTo>
                  <a:lnTo>
                    <a:pt x="27051" y="330835"/>
                  </a:lnTo>
                  <a:lnTo>
                    <a:pt x="37338" y="330835"/>
                  </a:lnTo>
                  <a:lnTo>
                    <a:pt x="37465" y="210566"/>
                  </a:lnTo>
                  <a:close/>
                </a:path>
                <a:path w="63500" h="2959100">
                  <a:moveTo>
                    <a:pt x="61849" y="2913507"/>
                  </a:moveTo>
                  <a:lnTo>
                    <a:pt x="59436" y="2895854"/>
                  </a:lnTo>
                  <a:lnTo>
                    <a:pt x="52705" y="2881503"/>
                  </a:lnTo>
                  <a:lnTo>
                    <a:pt x="42926" y="2871851"/>
                  </a:lnTo>
                  <a:lnTo>
                    <a:pt x="36068" y="2869819"/>
                  </a:lnTo>
                  <a:lnTo>
                    <a:pt x="36068" y="2868295"/>
                  </a:lnTo>
                  <a:lnTo>
                    <a:pt x="36068" y="2857500"/>
                  </a:lnTo>
                  <a:lnTo>
                    <a:pt x="25781" y="2857500"/>
                  </a:lnTo>
                  <a:lnTo>
                    <a:pt x="25781" y="2869819"/>
                  </a:lnTo>
                  <a:lnTo>
                    <a:pt x="18923" y="2871851"/>
                  </a:lnTo>
                  <a:lnTo>
                    <a:pt x="9144" y="2881503"/>
                  </a:lnTo>
                  <a:lnTo>
                    <a:pt x="2540" y="2895854"/>
                  </a:lnTo>
                  <a:lnTo>
                    <a:pt x="0" y="2913253"/>
                  </a:lnTo>
                  <a:lnTo>
                    <a:pt x="2540" y="2930906"/>
                  </a:lnTo>
                  <a:lnTo>
                    <a:pt x="9144" y="2945257"/>
                  </a:lnTo>
                  <a:lnTo>
                    <a:pt x="18923" y="2955036"/>
                  </a:lnTo>
                  <a:lnTo>
                    <a:pt x="30988" y="2958592"/>
                  </a:lnTo>
                  <a:lnTo>
                    <a:pt x="42926" y="2955036"/>
                  </a:lnTo>
                  <a:lnTo>
                    <a:pt x="52705" y="2945384"/>
                  </a:lnTo>
                  <a:lnTo>
                    <a:pt x="59309" y="2931033"/>
                  </a:lnTo>
                  <a:lnTo>
                    <a:pt x="61849" y="2913507"/>
                  </a:lnTo>
                  <a:close/>
                </a:path>
                <a:path w="63500" h="2959100">
                  <a:moveTo>
                    <a:pt x="63246" y="45212"/>
                  </a:moveTo>
                  <a:lnTo>
                    <a:pt x="60833" y="27686"/>
                  </a:lnTo>
                  <a:lnTo>
                    <a:pt x="54229" y="13335"/>
                  </a:lnTo>
                  <a:lnTo>
                    <a:pt x="44450" y="3556"/>
                  </a:lnTo>
                  <a:lnTo>
                    <a:pt x="32385" y="0"/>
                  </a:lnTo>
                  <a:lnTo>
                    <a:pt x="20320" y="3556"/>
                  </a:lnTo>
                  <a:lnTo>
                    <a:pt x="10541" y="13208"/>
                  </a:lnTo>
                  <a:lnTo>
                    <a:pt x="3937" y="27559"/>
                  </a:lnTo>
                  <a:lnTo>
                    <a:pt x="1524" y="45212"/>
                  </a:lnTo>
                  <a:lnTo>
                    <a:pt x="3937" y="62611"/>
                  </a:lnTo>
                  <a:lnTo>
                    <a:pt x="10541" y="76962"/>
                  </a:lnTo>
                  <a:lnTo>
                    <a:pt x="20320" y="86741"/>
                  </a:lnTo>
                  <a:lnTo>
                    <a:pt x="27178" y="88773"/>
                  </a:lnTo>
                  <a:lnTo>
                    <a:pt x="27178" y="45212"/>
                  </a:lnTo>
                  <a:lnTo>
                    <a:pt x="27305" y="88773"/>
                  </a:lnTo>
                  <a:lnTo>
                    <a:pt x="32385" y="90297"/>
                  </a:lnTo>
                  <a:lnTo>
                    <a:pt x="27178" y="88773"/>
                  </a:lnTo>
                  <a:lnTo>
                    <a:pt x="27178" y="165481"/>
                  </a:lnTo>
                  <a:lnTo>
                    <a:pt x="37465" y="165481"/>
                  </a:lnTo>
                  <a:lnTo>
                    <a:pt x="37465" y="90297"/>
                  </a:lnTo>
                  <a:lnTo>
                    <a:pt x="37465" y="88773"/>
                  </a:lnTo>
                  <a:lnTo>
                    <a:pt x="44323" y="86741"/>
                  </a:lnTo>
                  <a:lnTo>
                    <a:pt x="54229" y="77089"/>
                  </a:lnTo>
                  <a:lnTo>
                    <a:pt x="60833" y="62738"/>
                  </a:lnTo>
                  <a:lnTo>
                    <a:pt x="63246" y="452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06" name="object 10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099166" y="3884930"/>
              <a:ext cx="90297" cy="167640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10143236" y="4098290"/>
              <a:ext cx="0" cy="2635250"/>
            </a:xfrm>
            <a:custGeom>
              <a:avLst/>
              <a:gdLst/>
              <a:ahLst/>
              <a:cxnLst/>
              <a:rect l="l" t="t" r="r" b="b"/>
              <a:pathLst>
                <a:path h="2635250">
                  <a:moveTo>
                    <a:pt x="0" y="0"/>
                  </a:moveTo>
                  <a:lnTo>
                    <a:pt x="0" y="2635250"/>
                  </a:lnTo>
                </a:path>
              </a:pathLst>
            </a:custGeom>
            <a:ln w="17018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08" name="object 10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097007" y="6779259"/>
              <a:ext cx="90424" cy="102362"/>
            </a:xfrm>
            <a:prstGeom prst="rect">
              <a:avLst/>
            </a:prstGeom>
          </p:spPr>
        </p:pic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5D381254-02C8-2E5F-CAD2-A655465E4C4D}"/>
              </a:ext>
            </a:extLst>
          </p:cNvPr>
          <p:cNvSpPr txBox="1"/>
          <p:nvPr/>
        </p:nvSpPr>
        <p:spPr>
          <a:xfrm>
            <a:off x="6807493" y="1731390"/>
            <a:ext cx="1549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Главный инженер</a:t>
            </a:r>
          </a:p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35 - …. лет</a:t>
            </a:r>
          </a:p>
        </p:txBody>
      </p:sp>
      <p:pic>
        <p:nvPicPr>
          <p:cNvPr id="11" name="Picture 2" descr="государственное бюджетное образовательное учреждение среднего профессионального образования калининградской области технологический колледж">
            <a:extLst>
              <a:ext uri="{FF2B5EF4-FFF2-40B4-BE49-F238E27FC236}">
                <a16:creationId xmlns:a16="http://schemas.microsoft.com/office/drawing/2014/main" id="{60502AF0-7C97-F494-C9F8-0ECE1CA4C1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lum contrast="10000"/>
          </a:blip>
          <a:srcRect r="74073"/>
          <a:stretch/>
        </p:blipFill>
        <p:spPr bwMode="auto">
          <a:xfrm>
            <a:off x="106227" y="140329"/>
            <a:ext cx="1725282" cy="920167"/>
          </a:xfrm>
          <a:prstGeom prst="rect">
            <a:avLst/>
          </a:prstGeom>
          <a:noFill/>
        </p:spPr>
      </p:pic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47BE57F3-8F24-D78D-A48B-3843AA32B0A0}"/>
              </a:ext>
            </a:extLst>
          </p:cNvPr>
          <p:cNvSpPr/>
          <p:nvPr/>
        </p:nvSpPr>
        <p:spPr>
          <a:xfrm>
            <a:off x="5220072" y="4268081"/>
            <a:ext cx="3746883" cy="605339"/>
          </a:xfrm>
          <a:prstGeom prst="roundRect">
            <a:avLst/>
          </a:prstGeom>
          <a:solidFill>
            <a:srgbClr val="92D050">
              <a:alpha val="23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7"/>
              </a:rPr>
              <a:t>https://www.rusprofile.ru/id/2992701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ООО «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НеманСтройСервис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8"/>
              </a:rPr>
              <a:t>https://www.rusprofile.ru/id/3527006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ООО «Новая инвестиционная строительная компания»</a:t>
            </a:r>
          </a:p>
        </p:txBody>
      </p:sp>
      <p:pic>
        <p:nvPicPr>
          <p:cNvPr id="45" name="Picture 2" descr="Picture background">
            <a:extLst>
              <a:ext uri="{FF2B5EF4-FFF2-40B4-BE49-F238E27FC236}">
                <a16:creationId xmlns:a16="http://schemas.microsoft.com/office/drawing/2014/main" id="{D8F8ECCE-E58D-E28F-F8CB-63D5C5E038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4" r="19711"/>
          <a:stretch/>
        </p:blipFill>
        <p:spPr bwMode="auto">
          <a:xfrm>
            <a:off x="7294232" y="79253"/>
            <a:ext cx="852922" cy="82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647DEC6-A7A1-4CBE-81F7-B0F72AF9798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567998" y="2104646"/>
            <a:ext cx="2193951" cy="1426577"/>
          </a:xfrm>
          <a:prstGeom prst="rect">
            <a:avLst/>
          </a:prstGeom>
        </p:spPr>
      </p:pic>
      <p:sp>
        <p:nvSpPr>
          <p:cNvPr id="60" name="object 20">
            <a:extLst>
              <a:ext uri="{FF2B5EF4-FFF2-40B4-BE49-F238E27FC236}">
                <a16:creationId xmlns:a16="http://schemas.microsoft.com/office/drawing/2014/main" id="{A097CDEE-1E2E-4732-810D-F4D1339D43FD}"/>
              </a:ext>
            </a:extLst>
          </p:cNvPr>
          <p:cNvSpPr txBox="1"/>
          <p:nvPr/>
        </p:nvSpPr>
        <p:spPr>
          <a:xfrm>
            <a:off x="3038783" y="2734988"/>
            <a:ext cx="1248462" cy="744847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Ведение документации</a:t>
            </a:r>
          </a:p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Контроль выполнения работ на </a:t>
            </a:r>
            <a:r>
              <a:rPr lang="ru-RU" sz="800" spc="-5" dirty="0" err="1">
                <a:latin typeface="Times New Roman" panose="02020603050405020304" pitchFamily="18" charset="0"/>
                <a:cs typeface="Times New Roman" pitchFamily="18" charset="0"/>
              </a:rPr>
              <a:t>обьекте</a:t>
            </a: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 опытным наставником</a:t>
            </a:r>
          </a:p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dirty="0">
                <a:latin typeface="Times New Roman" panose="02020603050405020304" pitchFamily="18" charset="0"/>
                <a:cs typeface="Times New Roman" pitchFamily="18" charset="0"/>
              </a:rPr>
              <a:t>Обучение с опытным наставником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1" name="object 20">
            <a:extLst>
              <a:ext uri="{FF2B5EF4-FFF2-40B4-BE49-F238E27FC236}">
                <a16:creationId xmlns:a16="http://schemas.microsoft.com/office/drawing/2014/main" id="{8E8BB327-CD30-4107-8066-55D6156E10ED}"/>
              </a:ext>
            </a:extLst>
          </p:cNvPr>
          <p:cNvSpPr txBox="1"/>
          <p:nvPr/>
        </p:nvSpPr>
        <p:spPr>
          <a:xfrm>
            <a:off x="4364501" y="2409261"/>
            <a:ext cx="939146" cy="744847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Знание строительных стандартов</a:t>
            </a:r>
          </a:p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Создавать планы строительства</a:t>
            </a:r>
          </a:p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Лидерские качества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3" name="object 20">
            <a:extLst>
              <a:ext uri="{FF2B5EF4-FFF2-40B4-BE49-F238E27FC236}">
                <a16:creationId xmlns:a16="http://schemas.microsoft.com/office/drawing/2014/main" id="{8B8F2337-02CF-4382-AB9D-144B201F0233}"/>
              </a:ext>
            </a:extLst>
          </p:cNvPr>
          <p:cNvSpPr txBox="1"/>
          <p:nvPr/>
        </p:nvSpPr>
        <p:spPr>
          <a:xfrm>
            <a:off x="5457089" y="2409260"/>
            <a:ext cx="939146" cy="621736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Умение эффективно коммуницировать с людьми</a:t>
            </a:r>
          </a:p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Навыки менеджера проекта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5" name="object 83">
            <a:extLst>
              <a:ext uri="{FF2B5EF4-FFF2-40B4-BE49-F238E27FC236}">
                <a16:creationId xmlns:a16="http://schemas.microsoft.com/office/drawing/2014/main" id="{CBCED0BD-220A-4A5A-8D1B-AAF88598443E}"/>
              </a:ext>
            </a:extLst>
          </p:cNvPr>
          <p:cNvSpPr/>
          <p:nvPr/>
        </p:nvSpPr>
        <p:spPr>
          <a:xfrm>
            <a:off x="4340704" y="3739352"/>
            <a:ext cx="1040425" cy="23602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66" name="object 77">
            <a:extLst>
              <a:ext uri="{FF2B5EF4-FFF2-40B4-BE49-F238E27FC236}">
                <a16:creationId xmlns:a16="http://schemas.microsoft.com/office/drawing/2014/main" id="{75995D8E-269D-4605-9244-B56A0B3A5A0F}"/>
              </a:ext>
            </a:extLst>
          </p:cNvPr>
          <p:cNvSpPr txBox="1"/>
          <p:nvPr/>
        </p:nvSpPr>
        <p:spPr>
          <a:xfrm>
            <a:off x="4409256" y="3738853"/>
            <a:ext cx="1226826" cy="254671"/>
          </a:xfrm>
          <a:prstGeom prst="rect">
            <a:avLst/>
          </a:prstGeom>
        </p:spPr>
        <p:txBody>
          <a:bodyPr vert="horz" wrap="square" lIns="0" tIns="6463" rIns="0" bIns="0" rtlCol="0">
            <a:spAutoFit/>
          </a:bodyPr>
          <a:lstStyle/>
          <a:p>
            <a:pPr marL="6803" marR="2721" indent="39800">
              <a:lnSpc>
                <a:spcPct val="104299"/>
              </a:lnSpc>
              <a:spcBef>
                <a:spcPts val="51"/>
              </a:spcBef>
            </a:pPr>
            <a:r>
              <a:rPr sz="800" b="1" spc="-5" dirty="0">
                <a:latin typeface="Times New Roman" panose="02020603050405020304" pitchFamily="18" charset="0"/>
                <a:cs typeface="Times New Roman" pitchFamily="18" charset="0"/>
              </a:rPr>
              <a:t>ПОВЫШЕНИЕ КВАЛИФИКАЦИИ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114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1338</TotalTime>
  <Words>2637</Words>
  <Application>Microsoft Office PowerPoint</Application>
  <PresentationFormat>Экран (16:9)</PresentationFormat>
  <Paragraphs>507</Paragraphs>
  <Slides>17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Symbol</vt:lpstr>
      <vt:lpstr>Tahoma</vt:lpstr>
      <vt:lpstr>Times New Roman</vt:lpstr>
      <vt:lpstr>Office Theme</vt:lpstr>
      <vt:lpstr>Acrobat Document</vt:lpstr>
      <vt:lpstr>Презентация PowerPoint</vt:lpstr>
      <vt:lpstr>Презентация PowerPoint</vt:lpstr>
      <vt:lpstr>Мастерские  Центры проведения демонстрационного экзамена </vt:lpstr>
      <vt:lpstr>Презентация PowerPoint</vt:lpstr>
      <vt:lpstr>КАРЬЕРНАЯ КАРТА ВЫПУСКНИКА ПРОГРАММ  СРЕДНЕГО ПРОФЕССИОНАЛЬНОГО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 РАЗРАБОТКЕ  КАРЬЕРНОЙ  КАРТЫ ВЫПУСКНИКА  В  РАМКАХ  ФЕДЕРАЛЬНОГО ПРОЕКТА  «ПРОФЕССИОНАЛИТЕТ». ТЕКУЩИЕ  МЕРОПРИЯТИЯ  ПРОЕКТА  «АМБАССАДОРЫ  ПРОФЕССИОНАЛИТЕТА»</dc:title>
  <dc:creator>User</dc:creator>
  <cp:lastModifiedBy>Metodist_1</cp:lastModifiedBy>
  <cp:revision>46</cp:revision>
  <cp:lastPrinted>2024-07-09T08:26:01Z</cp:lastPrinted>
  <dcterms:created xsi:type="dcterms:W3CDTF">2024-06-24T13:43:30Z</dcterms:created>
  <dcterms:modified xsi:type="dcterms:W3CDTF">2026-01-30T06:55:23Z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2024-05-28T00:00:00Z</vt:filetime>
  </property>
  <property fmtid="{D5CDD505-2E9C-101B-9397-08002B2CF9AE}" pid="3" name="Creator">
    <vt:lpwstr>Acrobat PDFMaker 23 для PowerPoint</vt:lpwstr>
  </property>
  <property fmtid="{D5CDD505-2E9C-101B-9397-08002B2CF9AE}" pid="4" name="LastSaved">
    <vt:filetime>2024-06-24T00:00:00Z</vt:filetime>
  </property>
</Properties>
</file>