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74" r:id="rId4"/>
    <p:sldId id="273" r:id="rId5"/>
    <p:sldId id="271" r:id="rId6"/>
    <p:sldId id="261" r:id="rId7"/>
    <p:sldId id="264" r:id="rId8"/>
    <p:sldId id="269" r:id="rId9"/>
    <p:sldId id="277" r:id="rId10"/>
    <p:sldId id="256" r:id="rId11"/>
    <p:sldId id="275" r:id="rId12"/>
    <p:sldId id="265" r:id="rId13"/>
    <p:sldId id="276" r:id="rId14"/>
    <p:sldId id="266" r:id="rId15"/>
    <p:sldId id="268" r:id="rId16"/>
    <p:sldId id="278" r:id="rId17"/>
    <p:sldId id="270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1CA8F65-8946-4410-9607-6D31C1C9E277}">
          <p14:sldIdLst>
            <p14:sldId id="257"/>
            <p14:sldId id="272"/>
            <p14:sldId id="274"/>
            <p14:sldId id="273"/>
            <p14:sldId id="271"/>
            <p14:sldId id="261"/>
            <p14:sldId id="264"/>
            <p14:sldId id="269"/>
            <p14:sldId id="277"/>
            <p14:sldId id="256"/>
            <p14:sldId id="275"/>
            <p14:sldId id="265"/>
            <p14:sldId id="276"/>
            <p14:sldId id="266"/>
            <p14:sldId id="268"/>
            <p14:sldId id="27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E447-F799-424C-A1E9-D8120A5B3135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FEDC-BC4F-4EBC-8F6C-A17E74251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7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0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7183" y="0"/>
            <a:ext cx="1956816" cy="530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852" y="236641"/>
            <a:ext cx="2988147" cy="1174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2148" y="161544"/>
            <a:ext cx="3202305" cy="256540"/>
          </a:xfrm>
          <a:custGeom>
            <a:avLst/>
            <a:gdLst/>
            <a:ahLst/>
            <a:cxnLst/>
            <a:rect l="l" t="t" r="r" b="b"/>
            <a:pathLst>
              <a:path w="3202304" h="256540">
                <a:moveTo>
                  <a:pt x="3201924" y="0"/>
                </a:moveTo>
                <a:lnTo>
                  <a:pt x="0" y="0"/>
                </a:lnTo>
                <a:lnTo>
                  <a:pt x="0" y="256032"/>
                </a:lnTo>
                <a:lnTo>
                  <a:pt x="3201924" y="256032"/>
                </a:lnTo>
                <a:lnTo>
                  <a:pt x="3201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1786" y="234694"/>
            <a:ext cx="107104" cy="909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528" y="257703"/>
            <a:ext cx="1209777" cy="458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5510" y="246609"/>
            <a:ext cx="74535" cy="67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0187" y="241180"/>
            <a:ext cx="91678" cy="770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9263" y="244090"/>
            <a:ext cx="80704" cy="72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1122" y="242442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63322" y="69227"/>
                </a:moveTo>
                <a:lnTo>
                  <a:pt x="62903" y="65392"/>
                </a:lnTo>
                <a:lnTo>
                  <a:pt x="54952" y="6883"/>
                </a:lnTo>
                <a:lnTo>
                  <a:pt x="53136" y="5359"/>
                </a:lnTo>
                <a:lnTo>
                  <a:pt x="48564" y="5359"/>
                </a:lnTo>
                <a:lnTo>
                  <a:pt x="48564" y="927"/>
                </a:lnTo>
                <a:lnTo>
                  <a:pt x="47574" y="0"/>
                </a:lnTo>
                <a:lnTo>
                  <a:pt x="15748" y="0"/>
                </a:lnTo>
                <a:lnTo>
                  <a:pt x="14757" y="927"/>
                </a:lnTo>
                <a:lnTo>
                  <a:pt x="14757" y="5359"/>
                </a:lnTo>
                <a:lnTo>
                  <a:pt x="10185" y="5359"/>
                </a:lnTo>
                <a:lnTo>
                  <a:pt x="8356" y="6946"/>
                </a:lnTo>
                <a:lnTo>
                  <a:pt x="419" y="65392"/>
                </a:lnTo>
                <a:lnTo>
                  <a:pt x="0" y="69227"/>
                </a:lnTo>
                <a:lnTo>
                  <a:pt x="2032" y="70739"/>
                </a:lnTo>
                <a:lnTo>
                  <a:pt x="14757" y="70739"/>
                </a:lnTo>
                <a:lnTo>
                  <a:pt x="14757" y="75171"/>
                </a:lnTo>
                <a:lnTo>
                  <a:pt x="15748" y="76098"/>
                </a:lnTo>
                <a:lnTo>
                  <a:pt x="47574" y="76098"/>
                </a:lnTo>
                <a:lnTo>
                  <a:pt x="48564" y="75171"/>
                </a:lnTo>
                <a:lnTo>
                  <a:pt x="48564" y="70739"/>
                </a:lnTo>
                <a:lnTo>
                  <a:pt x="61277" y="70739"/>
                </a:lnTo>
                <a:lnTo>
                  <a:pt x="63322" y="69227"/>
                </a:lnTo>
                <a:close/>
              </a:path>
              <a:path w="270510" h="76200">
                <a:moveTo>
                  <a:pt x="244424" y="18186"/>
                </a:moveTo>
                <a:lnTo>
                  <a:pt x="231876" y="10312"/>
                </a:lnTo>
                <a:lnTo>
                  <a:pt x="217690" y="7708"/>
                </a:lnTo>
                <a:lnTo>
                  <a:pt x="203504" y="10312"/>
                </a:lnTo>
                <a:lnTo>
                  <a:pt x="191020" y="18110"/>
                </a:lnTo>
                <a:lnTo>
                  <a:pt x="182753" y="29857"/>
                </a:lnTo>
                <a:lnTo>
                  <a:pt x="179997" y="43205"/>
                </a:lnTo>
                <a:lnTo>
                  <a:pt x="182753" y="56553"/>
                </a:lnTo>
                <a:lnTo>
                  <a:pt x="191084" y="68364"/>
                </a:lnTo>
                <a:lnTo>
                  <a:pt x="244424" y="18186"/>
                </a:lnTo>
                <a:close/>
              </a:path>
              <a:path w="270510" h="76200">
                <a:moveTo>
                  <a:pt x="270040" y="32893"/>
                </a:moveTo>
                <a:lnTo>
                  <a:pt x="267284" y="19545"/>
                </a:lnTo>
                <a:lnTo>
                  <a:pt x="258902" y="7734"/>
                </a:lnTo>
                <a:lnTo>
                  <a:pt x="205562" y="57912"/>
                </a:lnTo>
                <a:lnTo>
                  <a:pt x="218122" y="65798"/>
                </a:lnTo>
                <a:lnTo>
                  <a:pt x="232308" y="68389"/>
                </a:lnTo>
                <a:lnTo>
                  <a:pt x="246494" y="65798"/>
                </a:lnTo>
                <a:lnTo>
                  <a:pt x="258978" y="57988"/>
                </a:lnTo>
                <a:lnTo>
                  <a:pt x="267284" y="46240"/>
                </a:lnTo>
                <a:lnTo>
                  <a:pt x="270040" y="32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5551" y="239133"/>
            <a:ext cx="87848" cy="8277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133367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522220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11143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16681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05604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9995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327828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347995" y="243632"/>
            <a:ext cx="86995" cy="67310"/>
          </a:xfrm>
          <a:custGeom>
            <a:avLst/>
            <a:gdLst/>
            <a:ahLst/>
            <a:cxnLst/>
            <a:rect l="l" t="t" r="r" b="b"/>
            <a:pathLst>
              <a:path w="86995" h="67310">
                <a:moveTo>
                  <a:pt x="42237" y="67302"/>
                </a:moveTo>
                <a:lnTo>
                  <a:pt x="0" y="67302"/>
                </a:lnTo>
                <a:lnTo>
                  <a:pt x="44767" y="0"/>
                </a:lnTo>
                <a:lnTo>
                  <a:pt x="86934" y="0"/>
                </a:lnTo>
                <a:lnTo>
                  <a:pt x="42237" y="67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4638" y="241054"/>
            <a:ext cx="77868" cy="73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58" y="2164170"/>
            <a:ext cx="8048163" cy="29793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7728" y="81203"/>
            <a:ext cx="6811009" cy="353695"/>
          </a:xfrm>
          <a:custGeom>
            <a:avLst/>
            <a:gdLst/>
            <a:ahLst/>
            <a:cxnLst/>
            <a:rect l="l" t="t" r="r" b="b"/>
            <a:pathLst>
              <a:path w="6811009" h="353695">
                <a:moveTo>
                  <a:pt x="6810756" y="0"/>
                </a:moveTo>
                <a:lnTo>
                  <a:pt x="0" y="0"/>
                </a:lnTo>
                <a:lnTo>
                  <a:pt x="0" y="353567"/>
                </a:lnTo>
                <a:lnTo>
                  <a:pt x="6810756" y="353567"/>
                </a:lnTo>
                <a:lnTo>
                  <a:pt x="6810756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025" y="120321"/>
            <a:ext cx="8833949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www.arkada39.com/" TargetMode="External"/><Relationship Id="rId18" Type="http://schemas.openxmlformats.org/officeDocument/2006/relationships/hyperlink" Target="http://jbi-1.ru/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://&#1090;&#1077;&#1093;&#1085;&#1086;-&#1074;&#1099;&#1075;&#1086;&#1076;&#1072;.&#1088;&#1092;/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9.png"/><Relationship Id="rId17" Type="http://schemas.openxmlformats.org/officeDocument/2006/relationships/image" Target="../media/image58.jpeg"/><Relationship Id="rId2" Type="http://schemas.openxmlformats.org/officeDocument/2006/relationships/image" Target="../media/image11.jpeg"/><Relationship Id="rId16" Type="http://schemas.openxmlformats.org/officeDocument/2006/relationships/hyperlink" Target="https://irao-generation.ru/stations/kalinigradg/" TargetMode="External"/><Relationship Id="rId20" Type="http://schemas.openxmlformats.org/officeDocument/2006/relationships/hyperlink" Target="https://checko.ru/company/sk-ayaks-1143926022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8.png"/><Relationship Id="rId5" Type="http://schemas.openxmlformats.org/officeDocument/2006/relationships/image" Target="../media/image50.png"/><Relationship Id="rId15" Type="http://schemas.openxmlformats.org/officeDocument/2006/relationships/hyperlink" Target="https://sovetsk-teploseti.ru/" TargetMode="External"/><Relationship Id="rId10" Type="http://schemas.openxmlformats.org/officeDocument/2006/relationships/image" Target="../media/image46.png"/><Relationship Id="rId19" Type="http://schemas.openxmlformats.org/officeDocument/2006/relationships/hyperlink" Target="https://fpc.ru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s://rosseti-yantar.ru/" TargetMode="External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hyperlink" Target="http://www.servispodveski.com/" TargetMode="External"/><Relationship Id="rId3" Type="http://schemas.openxmlformats.org/officeDocument/2006/relationships/hyperlink" Target="https://www.arkada39.com/o-nas" TargetMode="External"/><Relationship Id="rId21" Type="http://schemas.openxmlformats.org/officeDocument/2006/relationships/image" Target="../media/image1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16.png"/><Relationship Id="rId2" Type="http://schemas.openxmlformats.org/officeDocument/2006/relationships/hyperlink" Target="http://www.avtotor.ru/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checko.ru/company/rosseti-yantar-10239007648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zachestnyibiznes.ru/company/ul/1023902004268_3911006468_OOO-FOROS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19" Type="http://schemas.openxmlformats.org/officeDocument/2006/relationships/hyperlink" Target="http://mkpkaliningrad-gortrans.ru/" TargetMode="External"/><Relationship Id="rId4" Type="http://schemas.openxmlformats.org/officeDocument/2006/relationships/hyperlink" Target="https://www.rusprofile.ru/id/1717466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18" Type="http://schemas.openxmlformats.org/officeDocument/2006/relationships/image" Target="../media/image60.jpeg"/><Relationship Id="rId3" Type="http://schemas.openxmlformats.org/officeDocument/2006/relationships/image" Target="../media/image39.png"/><Relationship Id="rId21" Type="http://schemas.openxmlformats.org/officeDocument/2006/relationships/hyperlink" Target="https://exportv.ru/proizvoditel/timiryazevskiy-mpp.html#:~:text=%D0%9E%D1%84%D0%B8%D1%86%D0%B8%D0%B0%D0%BB%D1%8C%D0%BD%D1%8B%D0%B9%20%D0%B0%D0%B4%D1%80%D0%B5%D1%81%3A%20%D0%BF%D0%BE%D1%81.%20%D0%A2%D0%B8%D0%BC%D0%B8%D1%80%D1%8F%D0%B7%D0%B5%D0%B2%D0%BE%2C%20%D1%83%D0%BB.,%D1%80%D0%B0%D0%B1%D0%BE%D1%82%D1%8B%3A%2010%3A00%2D18%3A00%20%D0%9F%D0%BE%D0%BD%D0%B5%D0%B4%D0%B5%D0%BB%D1%8C%D0%BD%D0%B8%D0%BA%20%2D%20%D0%9F%D1%8F%D1%82%D0%BD%D0%B8%D1%86%D0%B0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17" Type="http://schemas.openxmlformats.org/officeDocument/2006/relationships/hyperlink" Target="https://burenka39.ru/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s://www.rusprofile.ru/id/11649631" TargetMode="External"/><Relationship Id="rId20" Type="http://schemas.openxmlformats.org/officeDocument/2006/relationships/hyperlink" Target="http://gusevmolok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hyperlink" Target="http://www.emp.su/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6.png"/><Relationship Id="rId19" Type="http://schemas.openxmlformats.org/officeDocument/2006/relationships/hyperlink" Target="https://zalfermer.ru/&#1054;&#1054;&#1054;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://www.aomoloko.com/" TargetMode="External"/><Relationship Id="rId22" Type="http://schemas.openxmlformats.org/officeDocument/2006/relationships/hyperlink" Target="https://zalesie.ru/directions/vet-resear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11.jpeg"/><Relationship Id="rId3" Type="http://schemas.openxmlformats.org/officeDocument/2006/relationships/hyperlink" Target="https://www.rusprofile.ru/id/1213900009971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11462953" TargetMode="External"/><Relationship Id="rId2" Type="http://schemas.openxmlformats.org/officeDocument/2006/relationships/hyperlink" Target="https://rusbread.ru/" TargetMode="External"/><Relationship Id="rId16" Type="http://schemas.openxmlformats.org/officeDocument/2006/relationships/hyperlink" Target="https://britannica.bitrix24.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hyperlink" Target="https://www.rusprofile.ru/id/14345" TargetMode="External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hyperlink" Target="https://www.viciunaigroup.eu/ru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.jpeg"/><Relationship Id="rId18" Type="http://schemas.openxmlformats.org/officeDocument/2006/relationships/image" Target="../media/image62.jpeg"/><Relationship Id="rId3" Type="http://schemas.openxmlformats.org/officeDocument/2006/relationships/image" Target="../media/image51.png"/><Relationship Id="rId21" Type="http://schemas.openxmlformats.org/officeDocument/2006/relationships/hyperlink" Target="https://www.rusprofile.ru/ip/320392600016939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0.png"/><Relationship Id="rId17" Type="http://schemas.openxmlformats.org/officeDocument/2006/relationships/hyperlink" Target="https://www.victoria-group.ru/" TargetMode="External"/><Relationship Id="rId2" Type="http://schemas.openxmlformats.org/officeDocument/2006/relationships/image" Target="../media/image50.png"/><Relationship Id="rId16" Type="http://schemas.openxmlformats.org/officeDocument/2006/relationships/hyperlink" Target="https://koljada.ru/" TargetMode="External"/><Relationship Id="rId20" Type="http://schemas.openxmlformats.org/officeDocument/2006/relationships/hyperlink" Target="http://www.spar-kaliningr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39.png"/><Relationship Id="rId5" Type="http://schemas.openxmlformats.org/officeDocument/2006/relationships/image" Target="../media/image53.png"/><Relationship Id="rId15" Type="http://schemas.openxmlformats.org/officeDocument/2006/relationships/hyperlink" Target="https://www.rusprofile.ru/ip/320392600012453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hyperlink" Target="http://ivanstroy39.ru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48.png"/><Relationship Id="rId14" Type="http://schemas.openxmlformats.org/officeDocument/2006/relationships/hyperlink" Target="https://flagmanfishing.ru/?r=" TargetMode="External"/><Relationship Id="rId22" Type="http://schemas.openxmlformats.org/officeDocument/2006/relationships/hyperlink" Target="https://lavkabahus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://www.britannicaproject.ru/restaurant/&#1073;&#1072;&#1079;&#1080;&#1083;&#1080;&#1082;" TargetMode="External"/><Relationship Id="rId21" Type="http://schemas.openxmlformats.org/officeDocument/2006/relationships/hyperlink" Target="http://nashsad.ucoz.ru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3.jpeg"/><Relationship Id="rId2" Type="http://schemas.openxmlformats.org/officeDocument/2006/relationships/hyperlink" Target="https://restaurantguru.ru/Ulisa-Lenina-18-Sovetsk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zachestnyibiznes.ru/company/ul/1023902001936_3911000890_OOO-LAKOM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-pir.ru/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11.jpeg"/><Relationship Id="rId10" Type="http://schemas.openxmlformats.org/officeDocument/2006/relationships/image" Target="../media/image52.png"/><Relationship Id="rId19" Type="http://schemas.openxmlformats.org/officeDocument/2006/relationships/hyperlink" Target="http://viciunaigroup.eu/" TargetMode="External"/><Relationship Id="rId4" Type="http://schemas.openxmlformats.org/officeDocument/2006/relationships/hyperlink" Target="https://zachestnyibiznes.ru/company/ul/1143926023702_3906329583_OOO-PARMEZAN-GOSTINAYa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://www.chipollon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shipyard-yantar.ru/" TargetMode="External"/><Relationship Id="rId3" Type="http://schemas.openxmlformats.org/officeDocument/2006/relationships/hyperlink" Target="https://metallist-sovetsk.narod.ru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esif.ru/doccontent.php?docNumber=392016000055&amp;sourceID=159686&amp;region_id=39" TargetMode="External"/><Relationship Id="rId2" Type="http://schemas.openxmlformats.org/officeDocument/2006/relationships/hyperlink" Target="https://zachestnyibiznes.ru/company/ul/1023902005863_3911004809_OOO-TRAL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s://company.rzd.ru/ru/9349/page/105554?id=314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hyperlink" Target="http://www.baltikline.ru/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17" Type="http://schemas.openxmlformats.org/officeDocument/2006/relationships/image" Target="../media/image11.jpeg"/><Relationship Id="rId2" Type="http://schemas.openxmlformats.org/officeDocument/2006/relationships/hyperlink" Target="https://www.rusprofile.ru/id/2864701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5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53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11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11.jpeg"/><Relationship Id="rId10" Type="http://schemas.openxmlformats.org/officeDocument/2006/relationships/image" Target="../media/image32.jpeg"/><Relationship Id="rId4" Type="http://schemas.openxmlformats.org/officeDocument/2006/relationships/image" Target="../media/image16.png"/><Relationship Id="rId9" Type="http://schemas.openxmlformats.org/officeDocument/2006/relationships/image" Target="../media/image31.jpeg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1.png"/><Relationship Id="rId3" Type="http://schemas.openxmlformats.org/officeDocument/2006/relationships/hyperlink" Target="https://www.rusprofile.ru/ip/320392600010722" TargetMode="External"/><Relationship Id="rId21" Type="http://schemas.openxmlformats.org/officeDocument/2006/relationships/hyperlink" Target="http://sovetsk-liceum5.3dn.ru/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0.png"/><Relationship Id="rId2" Type="http://schemas.openxmlformats.org/officeDocument/2006/relationships/hyperlink" Target="https://www.arkada39.com/" TargetMode="External"/><Relationship Id="rId16" Type="http://schemas.openxmlformats.org/officeDocument/2006/relationships/image" Target="../media/image4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cko.ru/company/kaliningradstroykomplekt-1-1043902870406" TargetMode="External"/><Relationship Id="rId11" Type="http://schemas.openxmlformats.org/officeDocument/2006/relationships/image" Target="../media/image42.png"/><Relationship Id="rId24" Type="http://schemas.openxmlformats.org/officeDocument/2006/relationships/hyperlink" Target="http://gilserv39.ru/" TargetMode="External"/><Relationship Id="rId5" Type="http://schemas.openxmlformats.org/officeDocument/2006/relationships/hyperlink" Target="https://www.viciunaigroup.eu/ru" TargetMode="External"/><Relationship Id="rId15" Type="http://schemas.openxmlformats.org/officeDocument/2006/relationships/image" Target="../media/image46.png"/><Relationship Id="rId23" Type="http://schemas.openxmlformats.org/officeDocument/2006/relationships/hyperlink" Target="http://sovetsk-cbs.klgd.muzkult.ru/" TargetMode="External"/><Relationship Id="rId28" Type="http://schemas.openxmlformats.org/officeDocument/2006/relationships/image" Target="../media/image53.png"/><Relationship Id="rId10" Type="http://schemas.openxmlformats.org/officeDocument/2006/relationships/image" Target="../media/image41.png"/><Relationship Id="rId19" Type="http://schemas.openxmlformats.org/officeDocument/2006/relationships/image" Target="../media/image16.png"/><Relationship Id="rId4" Type="http://schemas.openxmlformats.org/officeDocument/2006/relationships/hyperlink" Target="https://&#1101;&#1085;&#1077;&#1088;&#1075;&#1080;&#1103;&#1087;&#1083;&#1102;&#1089;.&#1088;&#1092;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hyperlink" Target="https://www.rzd.ru/" TargetMode="External"/><Relationship Id="rId27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s://&#1101;&#1085;&#1077;&#1088;&#1075;&#1080;&#1103;&#1087;&#1083;&#1102;&#1089;.&#1088;&#1092;/" TargetMode="External"/><Relationship Id="rId21" Type="http://schemas.openxmlformats.org/officeDocument/2006/relationships/hyperlink" Target="http://sovetsk.zdorovye43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5.jpeg"/><Relationship Id="rId2" Type="http://schemas.openxmlformats.org/officeDocument/2006/relationships/hyperlink" Target="https://www.rusprofile.ru/ip/320392600010722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www.viciunaigroup.eu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profile.ru/id/1129626" TargetMode="External"/><Relationship Id="rId15" Type="http://schemas.openxmlformats.org/officeDocument/2006/relationships/image" Target="../media/image48.png"/><Relationship Id="rId23" Type="http://schemas.openxmlformats.org/officeDocument/2006/relationships/hyperlink" Target="https://r39.fssp.gov.ru/kontakt" TargetMode="External"/><Relationship Id="rId10" Type="http://schemas.openxmlformats.org/officeDocument/2006/relationships/image" Target="../media/image52.png"/><Relationship Id="rId19" Type="http://schemas.openxmlformats.org/officeDocument/2006/relationships/image" Target="../media/image11.jpeg"/><Relationship Id="rId4" Type="http://schemas.openxmlformats.org/officeDocument/2006/relationships/hyperlink" Target="https://sch8sov.gosuslugi.ru/ofitsialno/osnovnye-svedeniya/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s://sovetsk.cataloxy.ru/firms/torgovo-proizvodstvennaya-kompaniya-sovlit-bezalkogolnye-napitki-optom.2411197_c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://tilzit-teatr.ru/" TargetMode="External"/><Relationship Id="rId3" Type="http://schemas.openxmlformats.org/officeDocument/2006/relationships/hyperlink" Target="https://nazapor.ru/page/kompaniya.html" TargetMode="External"/><Relationship Id="rId21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://servis-port.ru/" TargetMode="External"/><Relationship Id="rId2" Type="http://schemas.openxmlformats.org/officeDocument/2006/relationships/hyperlink" Target="https://www.rfidbaltia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hyperlink" Target="http://sovetsk-cbs.klgd.muzkult.ru/" TargetMode="External"/><Relationship Id="rId4" Type="http://schemas.openxmlformats.org/officeDocument/2006/relationships/hyperlink" Target="https://www.rusprofile.ru/id/3331690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www.rusprofile.ru/id/3527006" TargetMode="External"/><Relationship Id="rId3" Type="http://schemas.openxmlformats.org/officeDocument/2006/relationships/hyperlink" Target="https://blocki.by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2992701" TargetMode="External"/><Relationship Id="rId2" Type="http://schemas.openxmlformats.org/officeDocument/2006/relationships/hyperlink" Target="https://www.nix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://newmostorg.ru/aukcionnaya_dokumentaciya.html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D1C2921B-24A0-4A83-80A1-6AD342B4FFCF}"/>
              </a:ext>
            </a:extLst>
          </p:cNvPr>
          <p:cNvSpPr/>
          <p:nvPr/>
        </p:nvSpPr>
        <p:spPr>
          <a:xfrm>
            <a:off x="7740352" y="3301419"/>
            <a:ext cx="1291842" cy="42269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9ED2BA1-E81E-8AF8-824D-2727A2A3B975}"/>
              </a:ext>
            </a:extLst>
          </p:cNvPr>
          <p:cNvSpPr/>
          <p:nvPr/>
        </p:nvSpPr>
        <p:spPr>
          <a:xfrm>
            <a:off x="6693237" y="3431057"/>
            <a:ext cx="990049" cy="28869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C6081D66-E461-4B2F-87F4-01D7A66324D5}"/>
              </a:ext>
            </a:extLst>
          </p:cNvPr>
          <p:cNvSpPr/>
          <p:nvPr/>
        </p:nvSpPr>
        <p:spPr>
          <a:xfrm>
            <a:off x="5532639" y="3301419"/>
            <a:ext cx="1093874" cy="4183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BD7739FA-2780-C8C1-75D3-340F8BC30B32}"/>
              </a:ext>
            </a:extLst>
          </p:cNvPr>
          <p:cNvSpPr/>
          <p:nvPr/>
        </p:nvSpPr>
        <p:spPr>
          <a:xfrm>
            <a:off x="5532639" y="3798611"/>
            <a:ext cx="3499555" cy="131014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037" y="-38286"/>
            <a:ext cx="9194383" cy="5265637"/>
            <a:chOff x="-1170402" y="-543574"/>
            <a:chExt cx="9194383" cy="5265637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170402" y="-498009"/>
              <a:ext cx="5220072" cy="5220072"/>
            </a:xfrm>
            <a:prstGeom prst="rtTriangl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2803909" y="-5435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r="21066"/>
          <a:stretch/>
        </p:blipFill>
        <p:spPr bwMode="auto">
          <a:xfrm>
            <a:off x="7454360" y="6405"/>
            <a:ext cx="86845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1049">
            <a:extLst>
              <a:ext uri="{FF2B5EF4-FFF2-40B4-BE49-F238E27FC236}">
                <a16:creationId xmlns:a16="http://schemas.microsoft.com/office/drawing/2014/main" id="{118F7B71-5953-00B3-EC82-78436A64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61"/>
            <a:ext cx="6840768" cy="89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62643-0B88-00A9-4DA8-51C2D8054863}"/>
              </a:ext>
            </a:extLst>
          </p:cNvPr>
          <p:cNvSpPr txBox="1"/>
          <p:nvPr/>
        </p:nvSpPr>
        <p:spPr>
          <a:xfrm>
            <a:off x="5532639" y="3798611"/>
            <a:ext cx="37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бежать со всех ног, чтобы только оставаться на месте, а чтобы куда-то попасть, надо бежать как минимум вдвое быстрее!»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Льюис Кэрол «Алиса в стране чудес»</a:t>
            </a:r>
          </a:p>
        </p:txBody>
      </p:sp>
      <p:pic>
        <p:nvPicPr>
          <p:cNvPr id="1053" name="Picture 2" descr="https://www.prussia39.ru/phsight/1489064945.jpg">
            <a:extLst>
              <a:ext uri="{FF2B5EF4-FFF2-40B4-BE49-F238E27FC236}">
                <a16:creationId xmlns:a16="http://schemas.microsoft.com/office/drawing/2014/main" id="{C51AE31E-EFFE-BFC9-EFEC-28581458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886" r="7031" b="5910"/>
          <a:stretch>
            <a:fillRect/>
          </a:stretch>
        </p:blipFill>
        <p:spPr bwMode="auto">
          <a:xfrm>
            <a:off x="225683" y="1046549"/>
            <a:ext cx="4322280" cy="324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9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2DC1D-0BB6-B688-45BF-8CC81006D7C2}"/>
              </a:ext>
            </a:extLst>
          </p:cNvPr>
          <p:cNvSpPr txBox="1"/>
          <p:nvPr/>
        </p:nvSpPr>
        <p:spPr>
          <a:xfrm>
            <a:off x="6555484" y="3394355"/>
            <a:ext cx="1291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kotk39.ru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3E4489-38C9-47AD-AA7C-87DE50C6F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8" t="6138" r="8351" b="7027"/>
          <a:stretch/>
        </p:blipFill>
        <p:spPr>
          <a:xfrm>
            <a:off x="7786653" y="2021483"/>
            <a:ext cx="1199239" cy="1224136"/>
          </a:xfrm>
          <a:prstGeom prst="rect">
            <a:avLst/>
          </a:prstGeom>
          <a:ln cmpd="sng">
            <a:solidFill>
              <a:srgbClr val="92D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9BC8D-A8AD-4AC5-A8D3-3745BACBF0BB}"/>
              </a:ext>
            </a:extLst>
          </p:cNvPr>
          <p:cNvSpPr txBox="1"/>
          <p:nvPr/>
        </p:nvSpPr>
        <p:spPr>
          <a:xfrm>
            <a:off x="7164713" y="3272358"/>
            <a:ext cx="244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содействия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8EBBA-5DAF-422B-BCB0-98256EEC751B}"/>
              </a:ext>
            </a:extLst>
          </p:cNvPr>
          <p:cNvSpPr txBox="1"/>
          <p:nvPr/>
        </p:nvSpPr>
        <p:spPr>
          <a:xfrm>
            <a:off x="5429370" y="3272358"/>
            <a:ext cx="1291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DD23F1-5C03-4B69-BE8A-A6EADDE86C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6" t="4028" r="9136" b="9136"/>
          <a:stretch/>
        </p:blipFill>
        <p:spPr>
          <a:xfrm>
            <a:off x="5484714" y="1996233"/>
            <a:ext cx="1189724" cy="122413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9CB324A-8A61-9672-CE4D-540131A30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522310" y="10095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83">
            <a:extLst>
              <a:ext uri="{FF2B5EF4-FFF2-40B4-BE49-F238E27FC236}">
                <a16:creationId xmlns:a16="http://schemas.microsoft.com/office/drawing/2014/main" id="{EAE02837-E209-7CBC-31BC-C28DEF52169A}"/>
              </a:ext>
            </a:extLst>
          </p:cNvPr>
          <p:cNvSpPr/>
          <p:nvPr/>
        </p:nvSpPr>
        <p:spPr>
          <a:xfrm>
            <a:off x="2099492" y="2494219"/>
            <a:ext cx="914544" cy="7513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3" name="object 83">
            <a:extLst>
              <a:ext uri="{FF2B5EF4-FFF2-40B4-BE49-F238E27FC236}">
                <a16:creationId xmlns:a16="http://schemas.microsoft.com/office/drawing/2014/main" id="{4C6BC5E8-71BE-0B08-8637-8C3D82796E1B}"/>
              </a:ext>
            </a:extLst>
          </p:cNvPr>
          <p:cNvSpPr/>
          <p:nvPr/>
        </p:nvSpPr>
        <p:spPr>
          <a:xfrm>
            <a:off x="1035990" y="2751315"/>
            <a:ext cx="1063502" cy="43151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bject 83">
            <a:extLst>
              <a:ext uri="{FF2B5EF4-FFF2-40B4-BE49-F238E27FC236}">
                <a16:creationId xmlns:a16="http://schemas.microsoft.com/office/drawing/2014/main" id="{A495CD7A-1273-0EB1-CFD4-2B6DD306D07B}"/>
              </a:ext>
            </a:extLst>
          </p:cNvPr>
          <p:cNvSpPr/>
          <p:nvPr/>
        </p:nvSpPr>
        <p:spPr>
          <a:xfrm>
            <a:off x="5382739" y="3754722"/>
            <a:ext cx="1160114" cy="1380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6516F50B-3A9C-A77B-220C-55014DA6A27A}"/>
              </a:ext>
            </a:extLst>
          </p:cNvPr>
          <p:cNvSpPr/>
          <p:nvPr/>
        </p:nvSpPr>
        <p:spPr>
          <a:xfrm>
            <a:off x="6563374" y="1864006"/>
            <a:ext cx="1948341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E7D65B03-C768-6E03-DBB5-88045D8FB470}"/>
              </a:ext>
            </a:extLst>
          </p:cNvPr>
          <p:cNvSpPr/>
          <p:nvPr/>
        </p:nvSpPr>
        <p:spPr>
          <a:xfrm>
            <a:off x="5406248" y="1888652"/>
            <a:ext cx="110530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524F2DF2-AC00-E533-2F88-77B845FF5F73}"/>
              </a:ext>
            </a:extLst>
          </p:cNvPr>
          <p:cNvSpPr/>
          <p:nvPr/>
        </p:nvSpPr>
        <p:spPr>
          <a:xfrm>
            <a:off x="4319237" y="2033103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7E118575-8D67-CB0E-5C36-5451244387F1}"/>
              </a:ext>
            </a:extLst>
          </p:cNvPr>
          <p:cNvSpPr/>
          <p:nvPr/>
        </p:nvSpPr>
        <p:spPr>
          <a:xfrm>
            <a:off x="3007227" y="2150403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8940" y="2583529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2903" y="2213271"/>
            <a:ext cx="966217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Техник-электрик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5189" y="1928352"/>
            <a:ext cx="877320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инженер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3397" y="2048672"/>
            <a:ext cx="1014753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Специалист по диагностике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R="25853" algn="ctr"/>
            <a:r>
              <a:rPr sz="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01497" y="227825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71750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1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11" dirty="0">
                <a:latin typeface="Times New Roman" panose="02020603050405020304" pitchFamily="18" charset="0"/>
                <a:cs typeface="Times New Roman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43122"/>
            <a:ext cx="959644" cy="1546047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983098"/>
            <a:ext cx="45719" cy="1705936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5382739" y="1799044"/>
            <a:ext cx="1191781" cy="1876680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5" name="Прямоугольник 64"/>
          <p:cNvSpPr/>
          <p:nvPr/>
        </p:nvSpPr>
        <p:spPr>
          <a:xfrm>
            <a:off x="500034" y="38576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6280" y="40465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73CB04ED-D3F9-453F-B92D-516B70F8CD3F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7E6706-A312-443A-9D91-58CB53202DDB}"/>
              </a:ext>
            </a:extLst>
          </p:cNvPr>
          <p:cNvSpPr/>
          <p:nvPr/>
        </p:nvSpPr>
        <p:spPr>
          <a:xfrm>
            <a:off x="2623339" y="809244"/>
            <a:ext cx="6030324" cy="9108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13.02.11 Техническая эксплуатация и  обслуживание электрического и (по отраслям ) электромеханического оборудования 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08.02.09 Монтаж, наладка и эксплуатация электрооборудования промышленных и гражданских зданий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46C6FCE-ADB8-347B-5E2F-389E0FFA589A}"/>
              </a:ext>
            </a:extLst>
          </p:cNvPr>
          <p:cNvSpPr/>
          <p:nvPr/>
        </p:nvSpPr>
        <p:spPr>
          <a:xfrm>
            <a:off x="589176" y="4065087"/>
            <a:ext cx="4466772" cy="8743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«Аркада-СЗП»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Янтарь»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4"/>
              </a:rPr>
              <a:t>rosseti-yantar.ru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СоветскТеплосети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https://sovetsk-teploseti.ru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ОАО «Интер РАО-Электрогенерация» «Калининградская ТЭЦ-2»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https://irao-generation.ru/stations/kalinigradg/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5EF66B2-FB4C-77B1-5F9D-7F4AC1E72A1E}"/>
              </a:ext>
            </a:extLst>
          </p:cNvPr>
          <p:cNvGrpSpPr/>
          <p:nvPr/>
        </p:nvGrpSpPr>
        <p:grpSpPr>
          <a:xfrm>
            <a:off x="0" y="-63296"/>
            <a:ext cx="9153698" cy="5270092"/>
            <a:chOff x="-496999" y="1279054"/>
            <a:chExt cx="9153698" cy="5270092"/>
          </a:xfrm>
        </p:grpSpPr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B6BA804A-A941-F7AE-5FC6-7D1EB600CBE7}"/>
                </a:ext>
              </a:extLst>
            </p:cNvPr>
            <p:cNvSpPr/>
            <p:nvPr/>
          </p:nvSpPr>
          <p:spPr>
            <a:xfrm rot="5400000">
              <a:off x="-496999" y="132907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8D333F00-9274-94B4-4DE8-A5E30662C712}"/>
                </a:ext>
              </a:extLst>
            </p:cNvPr>
            <p:cNvSpPr/>
            <p:nvPr/>
          </p:nvSpPr>
          <p:spPr>
            <a:xfrm rot="16200000">
              <a:off x="3436627" y="127905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E72A1CFB-32C9-7DA1-1CBB-6549A45AE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33" y="2150403"/>
            <a:ext cx="1950087" cy="111264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54507" y="3743556"/>
            <a:ext cx="1254314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82BA7C3-B8FC-045F-C4BD-1A8DDE32DE49}"/>
              </a:ext>
            </a:extLst>
          </p:cNvPr>
          <p:cNvSpPr/>
          <p:nvPr/>
        </p:nvSpPr>
        <p:spPr>
          <a:xfrm>
            <a:off x="5145090" y="4063562"/>
            <a:ext cx="3932163" cy="85739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http://jbi-1.ru/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«Завод ЖБИ-Первый»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9"/>
              </a:rPr>
              <a:t>fpc.ru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«Федеральная пассажирская компания»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https://checko.ru/company/sk-ayaks-1143926022316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«СК Аякс»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техно-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выгода.рф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«Общее дело»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5253" y="3033354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60340" y="3506788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439ACF-68E1-BA91-7735-59567FC4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lum contrast="10000"/>
          </a:blip>
          <a:srcRect r="74073"/>
          <a:stretch/>
        </p:blipFill>
        <p:spPr bwMode="auto">
          <a:xfrm>
            <a:off x="27487" y="128098"/>
            <a:ext cx="1725282" cy="798002"/>
          </a:xfrm>
          <a:prstGeom prst="rect">
            <a:avLst/>
          </a:prstGeom>
          <a:noFill/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36848" y="1822899"/>
            <a:ext cx="15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Главный инженер </a:t>
            </a:r>
          </a:p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2383" y="2768672"/>
            <a:ext cx="832271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757" y="2496313"/>
            <a:ext cx="842202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Электромонтёр по ремонту и обслуживанию электрооборудования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75934" y="889035"/>
            <a:ext cx="3187102" cy="74018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23.02.07 Техническое обслуживание и ремонт двигателей, систем и агрегатов автомобилей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14821" y="4132930"/>
            <a:ext cx="4680471" cy="8771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завод «АВТОТОР»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http://www.avtotor.ru/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«Аркада-СЗП»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https://www.arkada39.com/o-nas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ТильзитСтройТранс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https://www.rusprofile.ru/id/1717466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«Форос»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https://zachestnyibiznes.ru/company/ul/1023902004268_3911006468_OOO-FOROS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3958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50664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8303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1724" y="2478367"/>
            <a:ext cx="760208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Слесарь по ремонту автомобилей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1283" y="2148572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54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Инженер-механик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2824" y="1893157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механик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68861" y="2060951"/>
            <a:ext cx="1014753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инженер-механик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Исполнительный 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301782" y="4132930"/>
            <a:ext cx="3605280" cy="8824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http://www.servispodveski.com/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Автореставрация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http://mkpkaliningrad-gortrans.ru/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МКП «Калининград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ГорТранс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https://checko.ru/company/rosseti-yantar-1023900764832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Янтарьэнерго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филиал ВЭС</a:t>
            </a: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33C9D7C-C8F5-42E5-B7AB-129AF90D7F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7632" y="2100457"/>
            <a:ext cx="2204318" cy="1468971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E1261EF3-9B48-480A-BC33-30371CF0FA4D}"/>
              </a:ext>
            </a:extLst>
          </p:cNvPr>
          <p:cNvSpPr txBox="1"/>
          <p:nvPr/>
        </p:nvSpPr>
        <p:spPr>
          <a:xfrm>
            <a:off x="3068073" y="261154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черчения и начертательной геометрии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и технология соответствующего производства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702506CA-BA87-4AE6-8550-ED11BBB41653}"/>
              </a:ext>
            </a:extLst>
          </p:cNvPr>
          <p:cNvSpPr txBox="1"/>
          <p:nvPr/>
        </p:nvSpPr>
        <p:spPr>
          <a:xfrm>
            <a:off x="4364155" y="2545094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Обслуживание технических систем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персонала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проектирования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9478AAF-ECE4-4D1D-A457-EDFC6E6F6454}"/>
              </a:ext>
            </a:extLst>
          </p:cNvPr>
          <p:cNvSpPr txBox="1"/>
          <p:nvPr/>
        </p:nvSpPr>
        <p:spPr>
          <a:xfrm>
            <a:off x="5429393" y="2269210"/>
            <a:ext cx="1035163" cy="111417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персоналом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Проведение ремонтных работ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в команде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с любым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электро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и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пневмоинструментом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D0DC2BA0-BED2-4584-BBF2-7760E8D9C852}"/>
              </a:ext>
            </a:extLst>
          </p:cNvPr>
          <p:cNvSpPr/>
          <p:nvPr/>
        </p:nvSpPr>
        <p:spPr>
          <a:xfrm>
            <a:off x="3037396" y="3739582"/>
            <a:ext cx="126194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5CA5E472-5029-474C-95CB-85C715E387A5}"/>
              </a:ext>
            </a:extLst>
          </p:cNvPr>
          <p:cNvSpPr txBox="1"/>
          <p:nvPr/>
        </p:nvSpPr>
        <p:spPr>
          <a:xfrm>
            <a:off x="3227070" y="3749623"/>
            <a:ext cx="996422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background">
            <a:extLst>
              <a:ext uri="{FF2B5EF4-FFF2-40B4-BE49-F238E27FC236}">
                <a16:creationId xmlns:a16="http://schemas.microsoft.com/office/drawing/2014/main" id="{A001A45B-AB83-B0C3-A1B9-2C40EC75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54262" y="2182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object 37">
            <a:extLst>
              <a:ext uri="{FF2B5EF4-FFF2-40B4-BE49-F238E27FC236}">
                <a16:creationId xmlns:a16="http://schemas.microsoft.com/office/drawing/2014/main" id="{16FDAEE9-00B9-93E7-3035-460204DBB512}"/>
              </a:ext>
            </a:extLst>
          </p:cNvPr>
          <p:cNvGrpSpPr/>
          <p:nvPr/>
        </p:nvGrpSpPr>
        <p:grpSpPr>
          <a:xfrm>
            <a:off x="1143911" y="3705057"/>
            <a:ext cx="4251047" cy="37352"/>
            <a:chOff x="70410" y="6816851"/>
            <a:chExt cx="7935289" cy="6972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87CBA79E-C627-0A3E-1791-D229168E47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4" name="object 39">
              <a:extLst>
                <a:ext uri="{FF2B5EF4-FFF2-40B4-BE49-F238E27FC236}">
                  <a16:creationId xmlns:a16="http://schemas.microsoft.com/office/drawing/2014/main" id="{4AC3918E-862B-E373-5F12-92565848561B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5" name="object 40">
              <a:extLst>
                <a:ext uri="{FF2B5EF4-FFF2-40B4-BE49-F238E27FC236}">
                  <a16:creationId xmlns:a16="http://schemas.microsoft.com/office/drawing/2014/main" id="{937A69A5-5878-0017-2047-CFB7FF2BD765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1">
              <a:extLst>
                <a:ext uri="{FF2B5EF4-FFF2-40B4-BE49-F238E27FC236}">
                  <a16:creationId xmlns:a16="http://schemas.microsoft.com/office/drawing/2014/main" id="{94492C6C-04F7-D8BD-B0BB-077F6167D951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8" name="object 42">
              <a:extLst>
                <a:ext uri="{FF2B5EF4-FFF2-40B4-BE49-F238E27FC236}">
                  <a16:creationId xmlns:a16="http://schemas.microsoft.com/office/drawing/2014/main" id="{EAB745C4-FCE0-E312-BFAF-6B90AC55FE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9" name="object 43">
              <a:extLst>
                <a:ext uri="{FF2B5EF4-FFF2-40B4-BE49-F238E27FC236}">
                  <a16:creationId xmlns:a16="http://schemas.microsoft.com/office/drawing/2014/main" id="{4E3FBA9B-DD55-0B53-DFD5-800D02154BF0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7">
              <a:extLst>
                <a:ext uri="{FF2B5EF4-FFF2-40B4-BE49-F238E27FC236}">
                  <a16:creationId xmlns:a16="http://schemas.microsoft.com/office/drawing/2014/main" id="{0E24A46F-51DA-60EF-F2EF-FB3E43AC43F3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710392A4-0E52-0818-652D-654831C9561A}"/>
              </a:ext>
            </a:extLst>
          </p:cNvPr>
          <p:cNvSpPr/>
          <p:nvPr/>
        </p:nvSpPr>
        <p:spPr>
          <a:xfrm>
            <a:off x="2103059" y="2425998"/>
            <a:ext cx="914544" cy="10476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8089BB05-6EAE-83B1-C20C-2196FE2F094B}"/>
              </a:ext>
            </a:extLst>
          </p:cNvPr>
          <p:cNvSpPr/>
          <p:nvPr/>
        </p:nvSpPr>
        <p:spPr>
          <a:xfrm>
            <a:off x="1031318" y="2669061"/>
            <a:ext cx="1063502" cy="4386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FB356466-F981-FD20-98AC-C803E6D83F66}"/>
              </a:ext>
            </a:extLst>
          </p:cNvPr>
          <p:cNvSpPr/>
          <p:nvPr/>
        </p:nvSpPr>
        <p:spPr>
          <a:xfrm>
            <a:off x="6549209" y="1671415"/>
            <a:ext cx="1911219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D3E650E-E657-4B34-D838-F0BBD12EB815}"/>
              </a:ext>
            </a:extLst>
          </p:cNvPr>
          <p:cNvSpPr/>
          <p:nvPr/>
        </p:nvSpPr>
        <p:spPr>
          <a:xfrm>
            <a:off x="5382739" y="3756948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7B47268F-1815-78DB-1BA1-22E53571BEEE}"/>
              </a:ext>
            </a:extLst>
          </p:cNvPr>
          <p:cNvSpPr/>
          <p:nvPr/>
        </p:nvSpPr>
        <p:spPr>
          <a:xfrm>
            <a:off x="4324775" y="3187877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55C14404-A503-B512-986B-0FD44E0BCF09}"/>
              </a:ext>
            </a:extLst>
          </p:cNvPr>
          <p:cNvSpPr/>
          <p:nvPr/>
        </p:nvSpPr>
        <p:spPr>
          <a:xfrm>
            <a:off x="5400095" y="1696213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1C399D3-BFA4-3714-CC66-CC1865CBB17B}"/>
              </a:ext>
            </a:extLst>
          </p:cNvPr>
          <p:cNvSpPr/>
          <p:nvPr/>
        </p:nvSpPr>
        <p:spPr>
          <a:xfrm>
            <a:off x="4342308" y="1815127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A4806116-8C03-F2CF-5F22-BD148AE7EE98}"/>
              </a:ext>
            </a:extLst>
          </p:cNvPr>
          <p:cNvSpPr/>
          <p:nvPr/>
        </p:nvSpPr>
        <p:spPr>
          <a:xfrm>
            <a:off x="3010259" y="2192024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6830" y="2592940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3036" y="2266109"/>
            <a:ext cx="1067873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 – технолог 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7951" y="1687990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технолог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842" y="1831481"/>
            <a:ext cx="1014753" cy="38037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производственной линии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58857" y="2190252"/>
            <a:ext cx="1009310" cy="984061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Разработка новых продуктов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Управление процессами производства молочной продукции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241" y="2385278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производственных процессов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778752"/>
            <a:ext cx="625588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Управление персоналом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3281"/>
            <a:ext cx="959644" cy="1565888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747079"/>
            <a:ext cx="61580" cy="1941955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94194" y="3188168"/>
            <a:ext cx="1107010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29575"/>
            <a:ext cx="1191781" cy="2046149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3E0EC208-5CCC-4AB6-A31E-8D65F3455A8C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4A8925E-D137-6C72-C868-D5850F9F8132}"/>
              </a:ext>
            </a:extLst>
          </p:cNvPr>
          <p:cNvSpPr/>
          <p:nvPr/>
        </p:nvSpPr>
        <p:spPr>
          <a:xfrm>
            <a:off x="832350" y="4119833"/>
            <a:ext cx="3628795" cy="8871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«Молоко»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www.aomoloko.com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ЭкоМолПродукт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http://www.emp.su/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«Неманские сыры»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https://www.rusprofile.ru/id/11649631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«Каис», сыроварня «Зорька и Бурёнка»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7"/>
              </a:rPr>
              <a:t>burenka39.ru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D2EDCC7-5ABD-9025-DF27-201161A5EEDE}"/>
              </a:ext>
            </a:extLst>
          </p:cNvPr>
          <p:cNvSpPr/>
          <p:nvPr/>
        </p:nvSpPr>
        <p:spPr>
          <a:xfrm>
            <a:off x="4029423" y="744425"/>
            <a:ext cx="3568129" cy="8501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19.02.07 Технология молока и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молочных продуктов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19.02.12 Технология продуктов питания животного происхождения </a:t>
            </a:r>
          </a:p>
          <a:p>
            <a:pPr algn="ctr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77AF200-27CD-8FA8-823D-80AD63596052}"/>
              </a:ext>
            </a:extLst>
          </p:cNvPr>
          <p:cNvGrpSpPr/>
          <p:nvPr/>
        </p:nvGrpSpPr>
        <p:grpSpPr>
          <a:xfrm>
            <a:off x="-2869" y="-98400"/>
            <a:ext cx="9146809" cy="5290831"/>
            <a:chOff x="-1975215" y="596319"/>
            <a:chExt cx="9146809" cy="5290831"/>
          </a:xfrm>
        </p:grpSpPr>
        <p:sp>
          <p:nvSpPr>
            <p:cNvPr id="74" name="Прямоугольный треугольник 73">
              <a:extLst>
                <a:ext uri="{FF2B5EF4-FFF2-40B4-BE49-F238E27FC236}">
                  <a16:creationId xmlns:a16="http://schemas.microsoft.com/office/drawing/2014/main" id="{D37FF62F-DBB0-E37A-CD80-302C159753AC}"/>
                </a:ext>
              </a:extLst>
            </p:cNvPr>
            <p:cNvSpPr/>
            <p:nvPr/>
          </p:nvSpPr>
          <p:spPr>
            <a:xfrm rot="5400000">
              <a:off x="-1975215" y="667078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ый треугольник 74">
              <a:extLst>
                <a:ext uri="{FF2B5EF4-FFF2-40B4-BE49-F238E27FC236}">
                  <a16:creationId xmlns:a16="http://schemas.microsoft.com/office/drawing/2014/main" id="{A03CB562-5561-CAB7-3CB1-1E00D2852C7A}"/>
                </a:ext>
              </a:extLst>
            </p:cNvPr>
            <p:cNvSpPr/>
            <p:nvPr/>
          </p:nvSpPr>
          <p:spPr>
            <a:xfrm rot="16200000">
              <a:off x="1951522" y="596319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23385" y="1629575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C9A8AD-C497-A220-08F9-0C41405419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4" y="1932505"/>
            <a:ext cx="1889739" cy="12839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96567" y="3778215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C40BA3-90E9-41DC-059C-F29AD1D3F197}"/>
              </a:ext>
            </a:extLst>
          </p:cNvPr>
          <p:cNvSpPr/>
          <p:nvPr/>
        </p:nvSpPr>
        <p:spPr>
          <a:xfrm>
            <a:off x="5076056" y="4119833"/>
            <a:ext cx="3863144" cy="85803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https://zalfermer.ru/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ООО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«Залеский фермер»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http://gusevmoloko.ru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«ГУСЕВМОЛОКО»</a:t>
            </a:r>
            <a:endParaRPr lang="ru-RU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1"/>
              </a:rPr>
              <a:t>exportv.ru </a:t>
            </a:r>
            <a:r>
              <a:rPr lang="ru-RU" sz="10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МПП «Тимирязевский»</a:t>
            </a:r>
          </a:p>
          <a:p>
            <a:pPr algn="r">
              <a:lnSpc>
                <a:spcPct val="115000"/>
              </a:lnSpc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https://zalesie.ru/directions/vet-research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«Центр ветеринарных исследований»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951024D5-6791-E4F6-3A0E-434E8777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-2869" y="180267"/>
            <a:ext cx="1725282" cy="798002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094049" y="2433250"/>
            <a:ext cx="894981" cy="99759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Аппаратчик производства кисломолочных и детских молочных продуктов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 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Маслодел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Сыродел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9435" y="2673687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4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83">
            <a:extLst>
              <a:ext uri="{FF2B5EF4-FFF2-40B4-BE49-F238E27FC236}">
                <a16:creationId xmlns:a16="http://schemas.microsoft.com/office/drawing/2014/main" id="{ECAA4D2D-B16B-4DA7-ADFA-F29C58E9765C}"/>
              </a:ext>
            </a:extLst>
          </p:cNvPr>
          <p:cNvSpPr/>
          <p:nvPr/>
        </p:nvSpPr>
        <p:spPr>
          <a:xfrm>
            <a:off x="6443689" y="1760130"/>
            <a:ext cx="2211788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8" name="object 43">
            <a:extLst>
              <a:ext uri="{FF2B5EF4-FFF2-40B4-BE49-F238E27FC236}">
                <a16:creationId xmlns:a16="http://schemas.microsoft.com/office/drawing/2014/main" id="{5EF60526-73C2-4980-9484-96F735202F85}"/>
              </a:ext>
            </a:extLst>
          </p:cNvPr>
          <p:cNvSpPr/>
          <p:nvPr/>
        </p:nvSpPr>
        <p:spPr>
          <a:xfrm>
            <a:off x="5433111" y="3672741"/>
            <a:ext cx="1010578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6844"/>
            <a:ext cx="3014027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19.02.11 Технология продуктов питания из растительного сырья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912533" y="4279035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«Русский хлеб»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https://rusbread.ru/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https://www.rusprofile.ru/id/1213900009971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4303207" y="3715784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5408596" y="1758169"/>
            <a:ext cx="1036742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6122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-305715" y="-47341"/>
            <a:ext cx="9449715" cy="5229607"/>
            <a:chOff x="-2056827" y="-597409"/>
            <a:chExt cx="9449715" cy="5229607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2172816" y="-5878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4248" y="3653691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2152" y="2512555"/>
            <a:ext cx="926024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Пекарь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кондитер</a:t>
            </a: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7526" y="2019114"/>
            <a:ext cx="966217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Техник-технолог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Инженер-технолог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177121" y="3765081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5382737" y="1700876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195386" y="4287541"/>
            <a:ext cx="3746883" cy="594385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https://www.rusprofile.ru/id/14345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«Балтика-Советск»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https://britannica.bitrix24.site/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«Британника Север»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https://www.rusprofile.ru/id/11462953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«АВ-Соул»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BAA963-BB01-4DF9-BE82-8665B730F6F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475" r="9223"/>
          <a:stretch/>
        </p:blipFill>
        <p:spPr>
          <a:xfrm>
            <a:off x="6456661" y="2120606"/>
            <a:ext cx="2198816" cy="1445581"/>
          </a:xfrm>
          <a:prstGeom prst="rect">
            <a:avLst/>
          </a:prstGeom>
        </p:spPr>
      </p:pic>
      <p:sp>
        <p:nvSpPr>
          <p:cNvPr id="60" name="object 105">
            <a:extLst>
              <a:ext uri="{FF2B5EF4-FFF2-40B4-BE49-F238E27FC236}">
                <a16:creationId xmlns:a16="http://schemas.microsoft.com/office/drawing/2014/main" id="{AD655D3B-6462-4912-B3B2-866ECDA401D3}"/>
              </a:ext>
            </a:extLst>
          </p:cNvPr>
          <p:cNvSpPr/>
          <p:nvPr/>
        </p:nvSpPr>
        <p:spPr>
          <a:xfrm>
            <a:off x="6423845" y="1702828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5158136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технолог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28 – 33 года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BEBA0-8A76-491D-A997-6025A32C5892}"/>
              </a:ext>
            </a:extLst>
          </p:cNvPr>
          <p:cNvSpPr txBox="1"/>
          <p:nvPr/>
        </p:nvSpPr>
        <p:spPr>
          <a:xfrm>
            <a:off x="6824277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33 - …. года</a:t>
            </a: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EABC4AAB-BFEF-42C4-8EA3-200873DEC3DF}"/>
              </a:ext>
            </a:extLst>
          </p:cNvPr>
          <p:cNvSpPr txBox="1"/>
          <p:nvPr/>
        </p:nvSpPr>
        <p:spPr>
          <a:xfrm>
            <a:off x="3080402" y="263884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FFB3BB6C-C419-4272-95CA-74893EF23533}"/>
              </a:ext>
            </a:extLst>
          </p:cNvPr>
          <p:cNvSpPr txBox="1"/>
          <p:nvPr/>
        </p:nvSpPr>
        <p:spPr>
          <a:xfrm>
            <a:off x="4337997" y="240969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соблюдений технологии производства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норм расхода при закладке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качества продукции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89188C4B-8F07-40BA-88D3-4C788EF19094}"/>
              </a:ext>
            </a:extLst>
          </p:cNvPr>
          <p:cNvSpPr txBox="1"/>
          <p:nvPr/>
        </p:nvSpPr>
        <p:spPr>
          <a:xfrm>
            <a:off x="5405691" y="2172728"/>
            <a:ext cx="1037998" cy="1237289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Планирование развития и бюджетирование производства подразделений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Руководство проектом релокации основной производственной точки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2898A59D-6583-4FB8-A0C1-D61BC817B3F6}"/>
              </a:ext>
            </a:extLst>
          </p:cNvPr>
          <p:cNvSpPr txBox="1"/>
          <p:nvPr/>
        </p:nvSpPr>
        <p:spPr>
          <a:xfrm>
            <a:off x="5777498" y="3470200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3">
            <a:extLst>
              <a:ext uri="{FF2B5EF4-FFF2-40B4-BE49-F238E27FC236}">
                <a16:creationId xmlns:a16="http://schemas.microsoft.com/office/drawing/2014/main" id="{8656FCD5-3775-EEA9-0412-AB7FFA40BEA1}"/>
              </a:ext>
            </a:extLst>
          </p:cNvPr>
          <p:cNvSpPr/>
          <p:nvPr/>
        </p:nvSpPr>
        <p:spPr>
          <a:xfrm>
            <a:off x="5382739" y="3756420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2F930676-9736-8199-92FB-91357A72370A}"/>
              </a:ext>
            </a:extLst>
          </p:cNvPr>
          <p:cNvSpPr/>
          <p:nvPr/>
        </p:nvSpPr>
        <p:spPr>
          <a:xfrm>
            <a:off x="6557077" y="1760038"/>
            <a:ext cx="1973094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378622AD-38E5-1D8E-E7C6-36D761FE3CCE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8F491212-6847-FD47-F86C-6D03BE45DE9E}"/>
              </a:ext>
            </a:extLst>
          </p:cNvPr>
          <p:cNvSpPr/>
          <p:nvPr/>
        </p:nvSpPr>
        <p:spPr>
          <a:xfrm>
            <a:off x="4334776" y="1971801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15DD8327-85CF-D79A-8DD9-129898E7DB07}"/>
              </a:ext>
            </a:extLst>
          </p:cNvPr>
          <p:cNvSpPr/>
          <p:nvPr/>
        </p:nvSpPr>
        <p:spPr>
          <a:xfrm>
            <a:off x="3010259" y="2192024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75A5824A-A90D-BDC6-FAA6-F69871B61441}"/>
              </a:ext>
            </a:extLst>
          </p:cNvPr>
          <p:cNvSpPr/>
          <p:nvPr/>
        </p:nvSpPr>
        <p:spPr>
          <a:xfrm>
            <a:off x="2103671" y="2419223"/>
            <a:ext cx="914544" cy="67078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6345090C-C667-AE4C-6573-65E2C081CA22}"/>
              </a:ext>
            </a:extLst>
          </p:cNvPr>
          <p:cNvSpPr/>
          <p:nvPr/>
        </p:nvSpPr>
        <p:spPr>
          <a:xfrm>
            <a:off x="1031318" y="2669061"/>
            <a:ext cx="1063502" cy="3865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5887" y="2576362"/>
            <a:ext cx="1138085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основ товароведение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проведения первичной  экспертизы товаров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с клиентами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2257" y="2209991"/>
            <a:ext cx="966217" cy="26992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Младший товаровед</a:t>
            </a: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5545" y="1796057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товаровед</a:t>
            </a:r>
          </a:p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04633" y="2059317"/>
            <a:ext cx="1014753" cy="19923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Товаровед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0631" y="2358370"/>
            <a:ext cx="1009310" cy="1107172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комплексной экспертизы товаров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Работы с поставщиками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Управление ассортиментом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11519" y="2353711"/>
            <a:ext cx="9761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Разработка стандартов качества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8277" y="2615430"/>
            <a:ext cx="1071570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Управление отделом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4356" y="2761227"/>
            <a:ext cx="928694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Обучение персонала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03937"/>
            <a:ext cx="959644" cy="1585232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851670"/>
            <a:ext cx="59756" cy="1837364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6873648" y="3768328"/>
            <a:ext cx="847045" cy="474889"/>
          </a:xfrm>
          <a:custGeom>
            <a:avLst/>
            <a:gdLst/>
            <a:ahLst/>
            <a:cxnLst/>
            <a:rect l="l" t="t" r="r" b="b"/>
            <a:pathLst>
              <a:path w="1581150" h="886459">
                <a:moveTo>
                  <a:pt x="1580896" y="0"/>
                </a:moveTo>
                <a:lnTo>
                  <a:pt x="0" y="0"/>
                </a:lnTo>
                <a:lnTo>
                  <a:pt x="0" y="886015"/>
                </a:lnTo>
                <a:lnTo>
                  <a:pt x="1580896" y="886015"/>
                </a:lnTo>
                <a:lnTo>
                  <a:pt x="1580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64"/>
          </a:p>
        </p:txBody>
      </p:sp>
      <p:grpSp>
        <p:nvGrpSpPr>
          <p:cNvPr id="102" name="object 102"/>
          <p:cNvGrpSpPr/>
          <p:nvPr/>
        </p:nvGrpSpPr>
        <p:grpSpPr>
          <a:xfrm>
            <a:off x="5382739" y="1711789"/>
            <a:ext cx="1191781" cy="1963935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19F946BE-A27D-4435-A6F0-833043222D8D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object 37">
            <a:extLst>
              <a:ext uri="{FF2B5EF4-FFF2-40B4-BE49-F238E27FC236}">
                <a16:creationId xmlns:a16="http://schemas.microsoft.com/office/drawing/2014/main" id="{FECBCEA8-159C-D441-C01E-C745CABF346D}"/>
              </a:ext>
            </a:extLst>
          </p:cNvPr>
          <p:cNvGrpSpPr/>
          <p:nvPr/>
        </p:nvGrpSpPr>
        <p:grpSpPr>
          <a:xfrm>
            <a:off x="1156010" y="3699324"/>
            <a:ext cx="4251047" cy="37352"/>
            <a:chOff x="70410" y="6816851"/>
            <a:chExt cx="7935289" cy="69723"/>
          </a:xfrm>
        </p:grpSpPr>
        <p:pic>
          <p:nvPicPr>
            <p:cNvPr id="24" name="object 38">
              <a:extLst>
                <a:ext uri="{FF2B5EF4-FFF2-40B4-BE49-F238E27FC236}">
                  <a16:creationId xmlns:a16="http://schemas.microsoft.com/office/drawing/2014/main" id="{FCADD88D-833E-8099-5056-A01EC74119B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5" name="object 39">
              <a:extLst>
                <a:ext uri="{FF2B5EF4-FFF2-40B4-BE49-F238E27FC236}">
                  <a16:creationId xmlns:a16="http://schemas.microsoft.com/office/drawing/2014/main" id="{4B740435-A341-7C40-925F-B0D6A88DA884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87F19659-E1EC-0140-BA75-1B7CCF781FDB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55AD3161-2983-6466-9D11-D7FAC419BDD7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6A8D70DD-809F-7DCA-C0FC-51D904C1FB6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49A58C11-D46B-8B31-43ED-FF615EFBFD2F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1" name="object 47">
              <a:extLst>
                <a:ext uri="{FF2B5EF4-FFF2-40B4-BE49-F238E27FC236}">
                  <a16:creationId xmlns:a16="http://schemas.microsoft.com/office/drawing/2014/main" id="{441C5109-485D-9FCC-71E5-46A3D9324A34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F7D82B1-2E12-F625-FC3F-BC5916D6B0E6}"/>
              </a:ext>
            </a:extLst>
          </p:cNvPr>
          <p:cNvSpPr/>
          <p:nvPr/>
        </p:nvSpPr>
        <p:spPr>
          <a:xfrm>
            <a:off x="4213972" y="969024"/>
            <a:ext cx="3246780" cy="6173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38.02.05 Товароведение и экспертиза качества потребительских товаров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38.02.08 Торговое дело</a:t>
            </a:r>
            <a:endParaRPr lang="ru-RU" dirty="0"/>
          </a:p>
        </p:txBody>
      </p:sp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1F2B4EE9-4F31-EE6E-DC70-3BBB481BF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417389" y="6047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DEA507-4B0A-EE23-1528-3B50329E645B}"/>
              </a:ext>
            </a:extLst>
          </p:cNvPr>
          <p:cNvSpPr/>
          <p:nvPr/>
        </p:nvSpPr>
        <p:spPr>
          <a:xfrm>
            <a:off x="822876" y="4116411"/>
            <a:ext cx="3742477" cy="7969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 «Флагман»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https://flagmanfishing.ru/?r=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Мельник М.В.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https://www.rusprofile.ru/ip/320392600012453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СПК «Коляда»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6"/>
              </a:rPr>
              <a:t>koljada.ru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«Виктория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https://www.victoria-group.ru/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E83564C-2172-74F8-50DC-7F8BE66B9596}"/>
              </a:ext>
            </a:extLst>
          </p:cNvPr>
          <p:cNvGrpSpPr/>
          <p:nvPr/>
        </p:nvGrpSpPr>
        <p:grpSpPr>
          <a:xfrm>
            <a:off x="-5917" y="-72827"/>
            <a:ext cx="9173030" cy="5274376"/>
            <a:chOff x="-1085939" y="1384101"/>
            <a:chExt cx="9173030" cy="5274376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443970C8-80EF-9CF9-33AA-B5B653096ABB}"/>
                </a:ext>
              </a:extLst>
            </p:cNvPr>
            <p:cNvSpPr/>
            <p:nvPr/>
          </p:nvSpPr>
          <p:spPr>
            <a:xfrm rot="5400000">
              <a:off x="-1085939" y="1438405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ый треугольник 45">
              <a:extLst>
                <a:ext uri="{FF2B5EF4-FFF2-40B4-BE49-F238E27FC236}">
                  <a16:creationId xmlns:a16="http://schemas.microsoft.com/office/drawing/2014/main" id="{74246383-89ED-EF2E-D8C3-5B9E16FECA0E}"/>
                </a:ext>
              </a:extLst>
            </p:cNvPr>
            <p:cNvSpPr/>
            <p:nvPr/>
          </p:nvSpPr>
          <p:spPr>
            <a:xfrm rot="16200000">
              <a:off x="2867019" y="1384101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511659" y="1723797"/>
            <a:ext cx="202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B96E-2673-377B-B5B8-87AABEE072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77" y="2011722"/>
            <a:ext cx="1965774" cy="130343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09631" y="3766872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E252A2C-C283-94A5-C9D7-047BE3A4FBF1}"/>
              </a:ext>
            </a:extLst>
          </p:cNvPr>
          <p:cNvSpPr/>
          <p:nvPr/>
        </p:nvSpPr>
        <p:spPr>
          <a:xfrm>
            <a:off x="4844152" y="4110205"/>
            <a:ext cx="3970297" cy="803037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http://ivanstroy39.ru/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«Иван-Строй»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http://www.spar-kaliningrad.ru/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Сеть торговых предприятий «SPAR»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https://www.rusprofile.ru/ip/320392600016939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Багян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А.М., магазин «Неманский»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https://lavkabahusa.ru/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Лавка БАХУСА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DB2BB2-0D35-06A7-2E35-B4E279124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73674" y="147406"/>
            <a:ext cx="1725282" cy="848159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130332" y="2450762"/>
            <a:ext cx="847613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химико- бактериологического анализа </a:t>
            </a: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2669" y="2663438"/>
            <a:ext cx="761004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90825">
              <a:spcBef>
                <a:spcPts val="37"/>
              </a:spcBef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E2760AB-E310-452E-92C8-D070BF05F404}"/>
              </a:ext>
            </a:extLst>
          </p:cNvPr>
          <p:cNvSpPr/>
          <p:nvPr/>
        </p:nvSpPr>
        <p:spPr>
          <a:xfrm>
            <a:off x="4106111" y="1040505"/>
            <a:ext cx="3539831" cy="429095"/>
          </a:xfrm>
          <a:prstGeom prst="roundRect">
            <a:avLst>
              <a:gd name="adj" fmla="val 2961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43.01.09 Повар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</a:t>
            </a:r>
          </a:p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8F223A7-DC19-79BF-1F7E-7D0A13B2DC9A}"/>
              </a:ext>
            </a:extLst>
          </p:cNvPr>
          <p:cNvSpPr/>
          <p:nvPr/>
        </p:nvSpPr>
        <p:spPr>
          <a:xfrm>
            <a:off x="706657" y="3984526"/>
            <a:ext cx="4154067" cy="10991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Бурова А.М., «Тильзит Суши»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https://restaurantguru.ru/Ulisa-Lenina-18-Sovetsk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«Ресторан Базилик»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www.britannicaproject.ru/restaurant/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базилик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«Пармезан-Гостиная»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https://zachestnyibiznes.ru/company/ul/1143926023702_3906329583_OOO-PARMEZAN-GOSTINAYa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«ЛАНЧ»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https://www.rus-pir.ru/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A743F07A-84A7-4BBB-9486-FFF96EFA7159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38ACC49A-7D56-F0E8-C1D2-ADD5E2B9211B}"/>
              </a:ext>
            </a:extLst>
          </p:cNvPr>
          <p:cNvSpPr/>
          <p:nvPr/>
        </p:nvSpPr>
        <p:spPr>
          <a:xfrm>
            <a:off x="2104134" y="2443340"/>
            <a:ext cx="914544" cy="40585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20" name="object 37">
            <a:extLst>
              <a:ext uri="{FF2B5EF4-FFF2-40B4-BE49-F238E27FC236}">
                <a16:creationId xmlns:a16="http://schemas.microsoft.com/office/drawing/2014/main" id="{F8722E44-A016-B964-0CC7-70297BF73301}"/>
              </a:ext>
            </a:extLst>
          </p:cNvPr>
          <p:cNvGrpSpPr/>
          <p:nvPr/>
        </p:nvGrpSpPr>
        <p:grpSpPr>
          <a:xfrm>
            <a:off x="1156010" y="3691338"/>
            <a:ext cx="4251047" cy="37352"/>
            <a:chOff x="70410" y="6816851"/>
            <a:chExt cx="7935289" cy="69723"/>
          </a:xfrm>
        </p:grpSpPr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F678DF18-5614-AB3D-F167-B9363DD33C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8" name="object 39">
              <a:extLst>
                <a:ext uri="{FF2B5EF4-FFF2-40B4-BE49-F238E27FC236}">
                  <a16:creationId xmlns:a16="http://schemas.microsoft.com/office/drawing/2014/main" id="{9938D123-6603-748B-9A6D-B636CA34710D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83779CCA-2472-652A-3185-A2AF6E528DC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1">
              <a:extLst>
                <a:ext uri="{FF2B5EF4-FFF2-40B4-BE49-F238E27FC236}">
                  <a16:creationId xmlns:a16="http://schemas.microsoft.com/office/drawing/2014/main" id="{536A55F4-7AEF-DCD6-EBB9-E7C557B5CB5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3335FAF2-8080-7D20-953D-1CD9EDE0F1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DAC96FCB-3220-6404-D14F-663D35E45E9E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id="{CA56CBA7-9D35-E020-5B87-2E2DA6422E7F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object 83">
            <a:extLst>
              <a:ext uri="{FF2B5EF4-FFF2-40B4-BE49-F238E27FC236}">
                <a16:creationId xmlns:a16="http://schemas.microsoft.com/office/drawing/2014/main" id="{6347DC3A-E487-5C2B-566E-48EC20098D78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83">
            <a:extLst>
              <a:ext uri="{FF2B5EF4-FFF2-40B4-BE49-F238E27FC236}">
                <a16:creationId xmlns:a16="http://schemas.microsoft.com/office/drawing/2014/main" id="{87F427B1-0F4E-E0FC-5DB3-B7A53AF3F54B}"/>
              </a:ext>
            </a:extLst>
          </p:cNvPr>
          <p:cNvSpPr/>
          <p:nvPr/>
        </p:nvSpPr>
        <p:spPr>
          <a:xfrm>
            <a:off x="6548277" y="174622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C1E96B91-F041-8200-2131-58EE13F29831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79FE43D6-0233-9DAC-566B-C33D75E3E551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BBAA809C-169C-7ED0-2D3E-6040EAEABC7C}"/>
              </a:ext>
            </a:extLst>
          </p:cNvPr>
          <p:cNvSpPr/>
          <p:nvPr/>
        </p:nvSpPr>
        <p:spPr>
          <a:xfrm>
            <a:off x="2992779" y="2138679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8D13EEFF-A837-89B4-A93E-3A91EB9EA31E}"/>
              </a:ext>
            </a:extLst>
          </p:cNvPr>
          <p:cNvSpPr/>
          <p:nvPr/>
        </p:nvSpPr>
        <p:spPr>
          <a:xfrm>
            <a:off x="1018106" y="2692140"/>
            <a:ext cx="1063502" cy="429931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7BBC047-23B8-9EED-240E-E0A33B76E9CE}"/>
              </a:ext>
            </a:extLst>
          </p:cNvPr>
          <p:cNvGrpSpPr/>
          <p:nvPr/>
        </p:nvGrpSpPr>
        <p:grpSpPr>
          <a:xfrm>
            <a:off x="-8903" y="-80859"/>
            <a:ext cx="9146495" cy="5296644"/>
            <a:chOff x="-129" y="-76572"/>
            <a:chExt cx="9146495" cy="529664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EEF64C7-4AA9-12CB-E629-E9FE0235A5DE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D4BC5F56-E7DE-14C6-FDBD-5EC235FC0265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3676" y="2714381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0237" y="2468841"/>
            <a:ext cx="714380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Повар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Кондитер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2296" y="2036239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повара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3937" y="1840667"/>
            <a:ext cx="877320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Шеф – повар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7049" y="2021687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9334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кулинарные навыки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33660"/>
            <a:ext cx="899092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Управленческие способности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18048" y="2858943"/>
            <a:ext cx="911340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Творческий подход к созданию блюд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4225"/>
            <a:ext cx="959644" cy="1564944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4525" y="376309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75026" y="1936296"/>
            <a:ext cx="45719" cy="174000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64831" y="3045006"/>
            <a:ext cx="399029" cy="646766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0937"/>
            <a:ext cx="1191781" cy="2004787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50989" y="1762409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Знаменитый шеф – повар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sp>
        <p:nvSpPr>
          <p:cNvPr id="5" name="object 52">
            <a:extLst>
              <a:ext uri="{FF2B5EF4-FFF2-40B4-BE49-F238E27FC236}">
                <a16:creationId xmlns:a16="http://schemas.microsoft.com/office/drawing/2014/main" id="{AA1D409D-27A8-7FEA-5A68-D6C35599BE10}"/>
              </a:ext>
            </a:extLst>
          </p:cNvPr>
          <p:cNvSpPr txBox="1"/>
          <p:nvPr/>
        </p:nvSpPr>
        <p:spPr>
          <a:xfrm>
            <a:off x="4415133" y="2410623"/>
            <a:ext cx="807077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Умение работать в быстром темпе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2DA39C4F-21E2-EC85-CB9C-54AECD304FF7}"/>
              </a:ext>
            </a:extLst>
          </p:cNvPr>
          <p:cNvSpPr txBox="1"/>
          <p:nvPr/>
        </p:nvSpPr>
        <p:spPr>
          <a:xfrm>
            <a:off x="3214678" y="2513895"/>
            <a:ext cx="928694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Основы кулинарии</a:t>
            </a:r>
          </a:p>
        </p:txBody>
      </p:sp>
      <p:sp>
        <p:nvSpPr>
          <p:cNvPr id="22" name="object 52">
            <a:extLst>
              <a:ext uri="{FF2B5EF4-FFF2-40B4-BE49-F238E27FC236}">
                <a16:creationId xmlns:a16="http://schemas.microsoft.com/office/drawing/2014/main" id="{04715B39-91C5-4579-DE1C-9094B5F36205}"/>
              </a:ext>
            </a:extLst>
          </p:cNvPr>
          <p:cNvSpPr txBox="1"/>
          <p:nvPr/>
        </p:nvSpPr>
        <p:spPr>
          <a:xfrm>
            <a:off x="3214678" y="3033726"/>
            <a:ext cx="92761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Базовые навыки приготовления пищи</a:t>
            </a: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63BE7122-CD78-3019-DD95-6279E125C7E4}"/>
              </a:ext>
            </a:extLst>
          </p:cNvPr>
          <p:cNvSpPr txBox="1"/>
          <p:nvPr/>
        </p:nvSpPr>
        <p:spPr>
          <a:xfrm>
            <a:off x="3214678" y="2696301"/>
            <a:ext cx="100013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кухонного инвентаря</a:t>
            </a:r>
          </a:p>
        </p:txBody>
      </p:sp>
      <p:sp>
        <p:nvSpPr>
          <p:cNvPr id="24" name="object 52">
            <a:extLst>
              <a:ext uri="{FF2B5EF4-FFF2-40B4-BE49-F238E27FC236}">
                <a16:creationId xmlns:a16="http://schemas.microsoft.com/office/drawing/2014/main" id="{6B3EDF16-0DBA-DDB3-E5F5-3D725E331F12}"/>
              </a:ext>
            </a:extLst>
          </p:cNvPr>
          <p:cNvSpPr txBox="1"/>
          <p:nvPr/>
        </p:nvSpPr>
        <p:spPr>
          <a:xfrm>
            <a:off x="4429124" y="2857502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различных кулинарных техник и кухонь мира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3A5B182-5BD4-9EAC-C99B-7E8D0AC30C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42" y="2116064"/>
            <a:ext cx="2222159" cy="1468436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38445BB-8B31-B4E6-0529-0BE4E835C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-2396" y="71420"/>
            <a:ext cx="1725282" cy="879258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441AEC0-0660-261A-B68D-99EB4DC1EA21}"/>
              </a:ext>
            </a:extLst>
          </p:cNvPr>
          <p:cNvSpPr/>
          <p:nvPr/>
        </p:nvSpPr>
        <p:spPr>
          <a:xfrm>
            <a:off x="5047959" y="3981735"/>
            <a:ext cx="3970284" cy="11319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http://viciunaigroup.eu/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https://zachestnyibiznes.ru/company/ul/1023902001936_3911000890_OOO-LAKOMKA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«ЛАКОМКА»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http://nashsad.ucoz.ru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 ДОУ № 5 «Колокольчик»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chipollone.com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«Орион-Сервис», кафе-пиццерия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Чиполлоне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A3B5D9E5-5070-D25A-7AAF-058976A8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408530" y="886834"/>
            <a:ext cx="2991025" cy="491308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22.02.06 Сварочное производство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48248" y="4056252"/>
            <a:ext cx="4690114" cy="9542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«ТРАЛ»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https://zachestnyibiznes.ru/company/ul/1023902005863_3911004809_OOO-TRAL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Экспериментальный завод «Металлист -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Ремпутьмаш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https://metallist-sovetsk.narod.ru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Калининградские железные дороги ПЧР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https://company.rzd.ru/ru/9349/page/105554?id=314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0179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0598" y="2492049"/>
            <a:ext cx="863478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2421" y="2147044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1782" y="1863296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мастер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участка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47147" y="4055321"/>
            <a:ext cx="3828593" cy="9552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esif.ru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Калининградская генерирующая компания. </a:t>
            </a:r>
          </a:p>
          <a:p>
            <a:pPr algn="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Подразделение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Гусевский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ТЭЦ»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https://shipyard-yantar.ru/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АО Прибалтийский судостроительный завод «ЯНТАРЬ»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5DF58A-87DE-4753-AA26-0235755467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5884" y="2102878"/>
            <a:ext cx="2198725" cy="14665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Начальник производства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32 - …. года</a:t>
            </a:r>
          </a:p>
        </p:txBody>
      </p:sp>
      <p:sp>
        <p:nvSpPr>
          <p:cNvPr id="60" name="object 83">
            <a:extLst>
              <a:ext uri="{FF2B5EF4-FFF2-40B4-BE49-F238E27FC236}">
                <a16:creationId xmlns:a16="http://schemas.microsoft.com/office/drawing/2014/main" id="{3C7F6300-197C-400B-AF51-0F58019F9A86}"/>
              </a:ext>
            </a:extLst>
          </p:cNvPr>
          <p:cNvSpPr/>
          <p:nvPr/>
        </p:nvSpPr>
        <p:spPr>
          <a:xfrm>
            <a:off x="3028714" y="3728663"/>
            <a:ext cx="1163824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1" name="object 77">
            <a:extLst>
              <a:ext uri="{FF2B5EF4-FFF2-40B4-BE49-F238E27FC236}">
                <a16:creationId xmlns:a16="http://schemas.microsoft.com/office/drawing/2014/main" id="{6E562F2A-C357-4370-8216-4F013ED30397}"/>
              </a:ext>
            </a:extLst>
          </p:cNvPr>
          <p:cNvSpPr txBox="1"/>
          <p:nvPr/>
        </p:nvSpPr>
        <p:spPr>
          <a:xfrm>
            <a:off x="3173014" y="3728954"/>
            <a:ext cx="1123959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1BE2DB3F-A816-48C6-94B4-AB89A20514CE}"/>
              </a:ext>
            </a:extLst>
          </p:cNvPr>
          <p:cNvSpPr txBox="1"/>
          <p:nvPr/>
        </p:nvSpPr>
        <p:spPr>
          <a:xfrm>
            <a:off x="3051645" y="2706514"/>
            <a:ext cx="1213814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составления чертежей и схем сварочных конструкций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Соблюдение ТБ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формировать сварной шов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8AE153AD-9CED-491C-B862-98AA431F3C94}"/>
              </a:ext>
            </a:extLst>
          </p:cNvPr>
          <p:cNvSpPr txBox="1"/>
          <p:nvPr/>
        </p:nvSpPr>
        <p:spPr>
          <a:xfrm>
            <a:off x="4337563" y="2386922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Организация материально-технического обеспечения производственной бригады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Оформление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0CFFD185-C5FF-405B-A9C4-B251EC322F00}"/>
              </a:ext>
            </a:extLst>
          </p:cNvPr>
          <p:cNvSpPr txBox="1"/>
          <p:nvPr/>
        </p:nvSpPr>
        <p:spPr>
          <a:xfrm>
            <a:off x="5432349" y="2236565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Контроль над деятельностью группы производственных бригад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Оперативное распределение работ и координация действий мастеров и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9685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ADB6931-B011-84EF-04DA-1571E7FBF6BF}"/>
              </a:ext>
            </a:extLst>
          </p:cNvPr>
          <p:cNvSpPr/>
          <p:nvPr/>
        </p:nvSpPr>
        <p:spPr>
          <a:xfrm>
            <a:off x="831373" y="4304238"/>
            <a:ext cx="3569788" cy="4907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Спортстайл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плюс»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https://www.rusprofile.ru/id/2864701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«Балтийская линия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http://www.baltikline.ru/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62A2BABB-9830-EDA9-9052-F19E91DC6A84}"/>
              </a:ext>
            </a:extLst>
          </p:cNvPr>
          <p:cNvGrpSpPr/>
          <p:nvPr/>
        </p:nvGrpSpPr>
        <p:grpSpPr>
          <a:xfrm>
            <a:off x="1176653" y="3704976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9E3B602D-5459-B3BF-FE3F-02C248E7F1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4E504F8F-2B65-1E4C-F9B2-63BC3E66A677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28B41FB9-B322-CC2E-3E6B-260DA9F4D8CD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870EDB8A-4C24-78AC-1281-AE0B3E21028A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B7837A97-72C4-C78E-24C1-3BB3DA269C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538F6441-2817-CB13-3706-6958EE293141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8DD99FCB-8928-916C-F357-DE3977668B7E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FED1A469-CE71-785D-AFC6-F912B59E5F80}"/>
              </a:ext>
            </a:extLst>
          </p:cNvPr>
          <p:cNvSpPr/>
          <p:nvPr/>
        </p:nvSpPr>
        <p:spPr>
          <a:xfrm>
            <a:off x="5395786" y="1812061"/>
            <a:ext cx="328273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C9329F04-C5CA-A465-0773-8CD10DD5A3FE}"/>
              </a:ext>
            </a:extLst>
          </p:cNvPr>
          <p:cNvSpPr/>
          <p:nvPr/>
        </p:nvSpPr>
        <p:spPr>
          <a:xfrm>
            <a:off x="4315734" y="2013499"/>
            <a:ext cx="1074642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8DFFD56B-4F16-28D7-3353-9C8EE84FF331}"/>
              </a:ext>
            </a:extLst>
          </p:cNvPr>
          <p:cNvSpPr/>
          <p:nvPr/>
        </p:nvSpPr>
        <p:spPr>
          <a:xfrm>
            <a:off x="3012580" y="2315511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7670BDEB-B56E-0A12-C5C2-846D6AC41B4C}"/>
              </a:ext>
            </a:extLst>
          </p:cNvPr>
          <p:cNvSpPr/>
          <p:nvPr/>
        </p:nvSpPr>
        <p:spPr>
          <a:xfrm>
            <a:off x="2103327" y="2591607"/>
            <a:ext cx="914544" cy="52239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50B7FB33-F555-574C-52DB-E63BC01BB9C5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C6E0C0E2-569A-8668-8433-48461C4A6BC8}"/>
              </a:ext>
            </a:extLst>
          </p:cNvPr>
          <p:cNvSpPr/>
          <p:nvPr/>
        </p:nvSpPr>
        <p:spPr>
          <a:xfrm>
            <a:off x="5416757" y="3743983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C619786-B2A6-4F1B-D560-766DFB509E41}"/>
              </a:ext>
            </a:extLst>
          </p:cNvPr>
          <p:cNvSpPr/>
          <p:nvPr/>
        </p:nvSpPr>
        <p:spPr>
          <a:xfrm>
            <a:off x="1022165" y="2712797"/>
            <a:ext cx="106350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027A56-2653-9AA9-EFE5-45695532E6A5}"/>
              </a:ext>
            </a:extLst>
          </p:cNvPr>
          <p:cNvGrpSpPr/>
          <p:nvPr/>
        </p:nvGrpSpPr>
        <p:grpSpPr>
          <a:xfrm>
            <a:off x="-129" y="-18523"/>
            <a:ext cx="9168021" cy="5238595"/>
            <a:chOff x="-129" y="-18523"/>
            <a:chExt cx="9168021" cy="5238595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2C63072-EA93-8E2A-A0A0-944015CFBB48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4250EF65-208F-31FE-5651-6C275530E53F}"/>
                </a:ext>
              </a:extLst>
            </p:cNvPr>
            <p:cNvSpPr/>
            <p:nvPr/>
          </p:nvSpPr>
          <p:spPr>
            <a:xfrm rot="16200000">
              <a:off x="3947820" y="-1852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639" y="2693952"/>
            <a:ext cx="795995" cy="27175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Слушатель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9843" y="2600227"/>
            <a:ext cx="685734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Оператор швейного 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1592" y="2786009"/>
            <a:ext cx="1035163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на швейной фабрике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различных видов тканей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Базовые навыки кроя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7904" y="2252091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Ученик портного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32768" y="1867928"/>
            <a:ext cx="1145226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- портной 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1794" y="2070082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Портной 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57436"/>
            <a:ext cx="1009310" cy="958413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Умение работать с различными моделями одежды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техник кроя и шитья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Развитие чувства стиля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87525" y="2235633"/>
            <a:ext cx="100490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навыки кроя и шитья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820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Умение создавать уникальные дизайны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6855" y="2914983"/>
            <a:ext cx="907646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модных тенденций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283688"/>
            <a:ext cx="959644" cy="1405481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19277" y="378157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32887"/>
            <a:ext cx="45719" cy="1756147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40" y="1762548"/>
            <a:ext cx="3362651" cy="1913175"/>
            <a:chOff x="7964805" y="3901327"/>
            <a:chExt cx="2222626" cy="2980802"/>
          </a:xfrm>
        </p:grpSpPr>
        <p:sp>
          <p:nvSpPr>
            <p:cNvPr id="105" name="object 105"/>
            <p:cNvSpPr/>
            <p:nvPr/>
          </p:nvSpPr>
          <p:spPr>
            <a:xfrm>
              <a:off x="7964805" y="3901327"/>
              <a:ext cx="30219" cy="2980802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31212" y="3901327"/>
              <a:ext cx="30219" cy="13705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D879F-E282-24BF-F4B5-1A822618A0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67" y="2180228"/>
            <a:ext cx="2096909" cy="1312825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5EC18B9-A3A9-8705-4638-483DFD76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35496" y="123478"/>
            <a:ext cx="1725282" cy="920167"/>
          </a:xfrm>
          <a:prstGeom prst="rect">
            <a:avLst/>
          </a:prstGeom>
          <a:noFill/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30F858D-24B2-CEDF-56FA-8B28174DE973}"/>
              </a:ext>
            </a:extLst>
          </p:cNvPr>
          <p:cNvSpPr/>
          <p:nvPr/>
        </p:nvSpPr>
        <p:spPr>
          <a:xfrm>
            <a:off x="4877938" y="950120"/>
            <a:ext cx="2073638" cy="324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16909 Портной</a:t>
            </a:r>
          </a:p>
          <a:p>
            <a:pPr algn="ctr"/>
            <a:endParaRPr lang="ru-RU" dirty="0"/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70616D67-9E3C-C988-CCFC-4E6C0183D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34880" y="70112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5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4822404" y="4508379"/>
            <a:ext cx="4044238" cy="6351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усеченные противолежащие углы 29">
            <a:extLst>
              <a:ext uri="{FF2B5EF4-FFF2-40B4-BE49-F238E27FC236}">
                <a16:creationId xmlns:a16="http://schemas.microsoft.com/office/drawing/2014/main" id="{23E27C3C-F1DA-10A1-5927-4AC956683833}"/>
              </a:ext>
            </a:extLst>
          </p:cNvPr>
          <p:cNvSpPr/>
          <p:nvPr/>
        </p:nvSpPr>
        <p:spPr>
          <a:xfrm>
            <a:off x="366105" y="2069824"/>
            <a:ext cx="2297994" cy="216297"/>
          </a:xfrm>
          <a:prstGeom prst="snip2Diag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id="{692EAAEE-5091-9562-2255-5E9CFAE066DB}"/>
              </a:ext>
            </a:extLst>
          </p:cNvPr>
          <p:cNvSpPr/>
          <p:nvPr/>
        </p:nvSpPr>
        <p:spPr>
          <a:xfrm>
            <a:off x="157217" y="896918"/>
            <a:ext cx="2460281" cy="1174542"/>
          </a:xfrm>
          <a:prstGeom prst="snip2DiagRect">
            <a:avLst/>
          </a:prstGeom>
          <a:solidFill>
            <a:srgbClr val="FFC000">
              <a:alpha val="2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907757FE-4FFE-0395-EBB0-7B4C12ABB457}"/>
              </a:ext>
            </a:extLst>
          </p:cNvPr>
          <p:cNvSpPr/>
          <p:nvPr/>
        </p:nvSpPr>
        <p:spPr>
          <a:xfrm>
            <a:off x="6170438" y="1137357"/>
            <a:ext cx="2240961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r="20010"/>
          <a:stretch/>
        </p:blipFill>
        <p:spPr bwMode="auto">
          <a:xfrm>
            <a:off x="7389619" y="6893"/>
            <a:ext cx="906770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усеченные противолежащие углы 21">
            <a:extLst>
              <a:ext uri="{FF2B5EF4-FFF2-40B4-BE49-F238E27FC236}">
                <a16:creationId xmlns:a16="http://schemas.microsoft.com/office/drawing/2014/main" id="{B41ED7A8-69AF-3780-9F0C-60C7E5F57508}"/>
              </a:ext>
            </a:extLst>
          </p:cNvPr>
          <p:cNvSpPr/>
          <p:nvPr/>
        </p:nvSpPr>
        <p:spPr>
          <a:xfrm>
            <a:off x="409521" y="2284485"/>
            <a:ext cx="2586690" cy="117454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D34B6C-3057-F036-5EDF-1F3125C9D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9" y="2255533"/>
            <a:ext cx="2232249" cy="12829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890A21-E48D-6CEB-73A4-87C7B86D3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84" y="814111"/>
            <a:ext cx="2363945" cy="133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:a16="http://schemas.microsoft.com/office/drawing/2014/main" id="{72D48BA8-6562-32D9-8ABE-55234D50C5E8}"/>
              </a:ext>
            </a:extLst>
          </p:cNvPr>
          <p:cNvSpPr/>
          <p:nvPr/>
        </p:nvSpPr>
        <p:spPr>
          <a:xfrm rot="10800000">
            <a:off x="612689" y="3464299"/>
            <a:ext cx="2426938" cy="232575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61C2C5E5-2FB1-427C-6146-54EF49AB003F}"/>
              </a:ext>
            </a:extLst>
          </p:cNvPr>
          <p:cNvSpPr/>
          <p:nvPr/>
        </p:nvSpPr>
        <p:spPr>
          <a:xfrm>
            <a:off x="665146" y="3696875"/>
            <a:ext cx="2577649" cy="1174542"/>
          </a:xfrm>
          <a:prstGeom prst="snip2DiagRect">
            <a:avLst/>
          </a:prstGeom>
          <a:solidFill>
            <a:srgbClr val="92D050">
              <a:alpha val="57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усеченные противолежащие углы 30">
            <a:extLst>
              <a:ext uri="{FF2B5EF4-FFF2-40B4-BE49-F238E27FC236}">
                <a16:creationId xmlns:a16="http://schemas.microsoft.com/office/drawing/2014/main" id="{6C57820F-0F65-EAF8-3067-5EF479D84B40}"/>
              </a:ext>
            </a:extLst>
          </p:cNvPr>
          <p:cNvSpPr/>
          <p:nvPr/>
        </p:nvSpPr>
        <p:spPr>
          <a:xfrm>
            <a:off x="862641" y="4861613"/>
            <a:ext cx="2432611" cy="240730"/>
          </a:xfrm>
          <a:prstGeom prst="snip2DiagRect">
            <a:avLst/>
          </a:prstGeom>
          <a:solidFill>
            <a:srgbClr val="92D050">
              <a:alpha val="59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61636C-AEE6-A069-BC9C-650CFA0DC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60" y="3642694"/>
            <a:ext cx="2180996" cy="128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4EEC6F-AD07-86AF-E3ED-D49E4C72A836}"/>
              </a:ext>
            </a:extLst>
          </p:cNvPr>
          <p:cNvSpPr txBox="1"/>
          <p:nvPr/>
        </p:nvSpPr>
        <p:spPr>
          <a:xfrm>
            <a:off x="286470" y="3425257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9AF6A5-F6ED-602F-35F3-94786AEB413B}"/>
              </a:ext>
            </a:extLst>
          </p:cNvPr>
          <p:cNvSpPr txBox="1"/>
          <p:nvPr/>
        </p:nvSpPr>
        <p:spPr>
          <a:xfrm>
            <a:off x="300566" y="2020941"/>
            <a:ext cx="212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сервиса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790935-586C-740F-22E4-BC90C99D71E0}"/>
              </a:ext>
            </a:extLst>
          </p:cNvPr>
          <p:cNvSpPr txBox="1"/>
          <p:nvPr/>
        </p:nvSpPr>
        <p:spPr>
          <a:xfrm>
            <a:off x="641795" y="4825939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: усеченные противолежащие углы 36">
            <a:extLst>
              <a:ext uri="{FF2B5EF4-FFF2-40B4-BE49-F238E27FC236}">
                <a16:creationId xmlns:a16="http://schemas.microsoft.com/office/drawing/2014/main" id="{4F1CA1DA-6773-00E4-1D18-CDD7D42AAE70}"/>
              </a:ext>
            </a:extLst>
          </p:cNvPr>
          <p:cNvSpPr/>
          <p:nvPr/>
        </p:nvSpPr>
        <p:spPr>
          <a:xfrm>
            <a:off x="4647647" y="1368164"/>
            <a:ext cx="1158741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AC976-422E-0011-70D1-31D5B2544B1C}"/>
              </a:ext>
            </a:extLst>
          </p:cNvPr>
          <p:cNvSpPr txBox="1"/>
          <p:nvPr/>
        </p:nvSpPr>
        <p:spPr>
          <a:xfrm>
            <a:off x="6119785" y="851466"/>
            <a:ext cx="2232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КОЛЛЕДЖЕ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: усеченные противолежащие углы 40">
            <a:extLst>
              <a:ext uri="{FF2B5EF4-FFF2-40B4-BE49-F238E27FC236}">
                <a16:creationId xmlns:a16="http://schemas.microsoft.com/office/drawing/2014/main" id="{5CA75183-926A-B821-3889-394132F7B001}"/>
              </a:ext>
            </a:extLst>
          </p:cNvPr>
          <p:cNvSpPr/>
          <p:nvPr/>
        </p:nvSpPr>
        <p:spPr>
          <a:xfrm>
            <a:off x="5809341" y="1437391"/>
            <a:ext cx="3197451" cy="1453812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: усеченные противолежащие углы 41">
            <a:extLst>
              <a:ext uri="{FF2B5EF4-FFF2-40B4-BE49-F238E27FC236}">
                <a16:creationId xmlns:a16="http://schemas.microsoft.com/office/drawing/2014/main" id="{DCFE69CC-5D83-AC6F-7E45-AE99FC410867}"/>
              </a:ext>
            </a:extLst>
          </p:cNvPr>
          <p:cNvSpPr/>
          <p:nvPr/>
        </p:nvSpPr>
        <p:spPr>
          <a:xfrm>
            <a:off x="4647647" y="2886275"/>
            <a:ext cx="1158741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63EF5E-0A73-8CE4-7AF9-232303D176EF}"/>
              </a:ext>
            </a:extLst>
          </p:cNvPr>
          <p:cNvSpPr txBox="1"/>
          <p:nvPr/>
        </p:nvSpPr>
        <p:spPr>
          <a:xfrm>
            <a:off x="4558441" y="2879454"/>
            <a:ext cx="1295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Учредитель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D8611-4D85-471B-9197-7FC553D8AC4F}"/>
              </a:ext>
            </a:extLst>
          </p:cNvPr>
          <p:cNvSpPr txBox="1"/>
          <p:nvPr/>
        </p:nvSpPr>
        <p:spPr>
          <a:xfrm>
            <a:off x="5782246" y="1504386"/>
            <a:ext cx="3270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реорганизации 3 отдельных государственных учреждений Калининградской области колледж переименован 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ГБУ КО ПОО «Технологический колледж»</a:t>
            </a:r>
          </a:p>
        </p:txBody>
      </p:sp>
      <p:sp>
        <p:nvSpPr>
          <p:cNvPr id="52" name="Прямоугольник: усеченные противолежащие углы 51">
            <a:extLst>
              <a:ext uri="{FF2B5EF4-FFF2-40B4-BE49-F238E27FC236}">
                <a16:creationId xmlns:a16="http://schemas.microsoft.com/office/drawing/2014/main" id="{8CDDFDD1-451D-AD40-00CB-51DDF5977E0A}"/>
              </a:ext>
            </a:extLst>
          </p:cNvPr>
          <p:cNvSpPr/>
          <p:nvPr/>
        </p:nvSpPr>
        <p:spPr>
          <a:xfrm>
            <a:off x="5805561" y="2947784"/>
            <a:ext cx="3177296" cy="40944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Калининградской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: усеченные противолежащие углы 55">
            <a:extLst>
              <a:ext uri="{FF2B5EF4-FFF2-40B4-BE49-F238E27FC236}">
                <a16:creationId xmlns:a16="http://schemas.microsoft.com/office/drawing/2014/main" id="{E383D266-3B31-54EA-A501-7C0663775713}"/>
              </a:ext>
            </a:extLst>
          </p:cNvPr>
          <p:cNvSpPr/>
          <p:nvPr/>
        </p:nvSpPr>
        <p:spPr>
          <a:xfrm>
            <a:off x="4703431" y="3780584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: усеченные противолежащие углы 60">
            <a:extLst>
              <a:ext uri="{FF2B5EF4-FFF2-40B4-BE49-F238E27FC236}">
                <a16:creationId xmlns:a16="http://schemas.microsoft.com/office/drawing/2014/main" id="{33086FB3-5CB8-BF7D-F216-4F8ACCBEF0F3}"/>
              </a:ext>
            </a:extLst>
          </p:cNvPr>
          <p:cNvSpPr/>
          <p:nvPr/>
        </p:nvSpPr>
        <p:spPr>
          <a:xfrm>
            <a:off x="4650600" y="3441794"/>
            <a:ext cx="1158741" cy="28541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: усеченные противолежащие углы 61">
            <a:extLst>
              <a:ext uri="{FF2B5EF4-FFF2-40B4-BE49-F238E27FC236}">
                <a16:creationId xmlns:a16="http://schemas.microsoft.com/office/drawing/2014/main" id="{5B4E5BAB-6374-9CE8-EB84-2F827F887F12}"/>
              </a:ext>
            </a:extLst>
          </p:cNvPr>
          <p:cNvSpPr/>
          <p:nvPr/>
        </p:nvSpPr>
        <p:spPr>
          <a:xfrm>
            <a:off x="5796738" y="3492588"/>
            <a:ext cx="3069904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080187D-A2E9-E7F1-0D24-BE1CFDB07876}"/>
              </a:ext>
            </a:extLst>
          </p:cNvPr>
          <p:cNvSpPr txBox="1"/>
          <p:nvPr/>
        </p:nvSpPr>
        <p:spPr>
          <a:xfrm>
            <a:off x="4635942" y="1367458"/>
            <a:ext cx="115874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2008 году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38B6B59F-D53E-0F8C-62DF-4B7819D5CDF6}"/>
              </a:ext>
            </a:extLst>
          </p:cNvPr>
          <p:cNvSpPr txBox="1"/>
          <p:nvPr/>
        </p:nvSpPr>
        <p:spPr>
          <a:xfrm>
            <a:off x="4831129" y="3385999"/>
            <a:ext cx="102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Корпуса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38A70BBE-3BED-5BB3-A543-7B6EE37F4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107" y="3780584"/>
            <a:ext cx="285410" cy="285410"/>
          </a:xfrm>
          <a:prstGeom prst="rect">
            <a:avLst/>
          </a:prstGeom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66D9BCA9-D07E-8752-DD4C-0209D017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07" y="3470280"/>
            <a:ext cx="226595" cy="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>
            <a:extLst>
              <a:ext uri="{FF2B5EF4-FFF2-40B4-BE49-F238E27FC236}">
                <a16:creationId xmlns:a16="http://schemas.microsoft.com/office/drawing/2014/main" id="{BFAA5914-CC81-CAFF-BBF9-31D8AD68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04" y="3516350"/>
            <a:ext cx="271590" cy="2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BFCAE2C9-CD4C-C1DB-7483-5A9A157DD8D8}"/>
              </a:ext>
            </a:extLst>
          </p:cNvPr>
          <p:cNvSpPr txBox="1"/>
          <p:nvPr/>
        </p:nvSpPr>
        <p:spPr>
          <a:xfrm>
            <a:off x="6042740" y="3488188"/>
            <a:ext cx="278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Центра образовательной среды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E14058A-C507-DEBC-256A-C74E6CDB1741}"/>
              </a:ext>
            </a:extLst>
          </p:cNvPr>
          <p:cNvSpPr txBox="1"/>
          <p:nvPr/>
        </p:nvSpPr>
        <p:spPr>
          <a:xfrm>
            <a:off x="4843245" y="3780584"/>
            <a:ext cx="1441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Общежития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5" name="Прямоугольник: усеченные противолежащие углы 1034">
            <a:extLst>
              <a:ext uri="{FF2B5EF4-FFF2-40B4-BE49-F238E27FC236}">
                <a16:creationId xmlns:a16="http://schemas.microsoft.com/office/drawing/2014/main" id="{B31E719A-A368-8E64-C342-3583106DF5E7}"/>
              </a:ext>
            </a:extLst>
          </p:cNvPr>
          <p:cNvSpPr/>
          <p:nvPr/>
        </p:nvSpPr>
        <p:spPr>
          <a:xfrm>
            <a:off x="7603436" y="3900948"/>
            <a:ext cx="1238812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6" name="Прямоугольник: усеченные противолежащие углы 1035">
            <a:extLst>
              <a:ext uri="{FF2B5EF4-FFF2-40B4-BE49-F238E27FC236}">
                <a16:creationId xmlns:a16="http://schemas.microsoft.com/office/drawing/2014/main" id="{AE43D484-7290-4F87-80B3-E8321BCD1361}"/>
              </a:ext>
            </a:extLst>
          </p:cNvPr>
          <p:cNvSpPr/>
          <p:nvPr/>
        </p:nvSpPr>
        <p:spPr>
          <a:xfrm>
            <a:off x="4770875" y="4123544"/>
            <a:ext cx="1801300" cy="285409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7" name="Прямоугольник: усеченные противолежащие углы 1036">
            <a:extLst>
              <a:ext uri="{FF2B5EF4-FFF2-40B4-BE49-F238E27FC236}">
                <a16:creationId xmlns:a16="http://schemas.microsoft.com/office/drawing/2014/main" id="{BAD3E775-EFED-D77D-DF1E-E2745D8B9539}"/>
              </a:ext>
            </a:extLst>
          </p:cNvPr>
          <p:cNvSpPr/>
          <p:nvPr/>
        </p:nvSpPr>
        <p:spPr>
          <a:xfrm>
            <a:off x="6158853" y="3843051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1F3D22FC-2926-79BF-FDF7-54AB0A96ABB0}"/>
              </a:ext>
            </a:extLst>
          </p:cNvPr>
          <p:cNvSpPr txBox="1"/>
          <p:nvPr/>
        </p:nvSpPr>
        <p:spPr>
          <a:xfrm>
            <a:off x="6252090" y="3839510"/>
            <a:ext cx="1381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Столовая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66" name="Picture 18" descr="Picture background">
            <a:extLst>
              <a:ext uri="{FF2B5EF4-FFF2-40B4-BE49-F238E27FC236}">
                <a16:creationId xmlns:a16="http://schemas.microsoft.com/office/drawing/2014/main" id="{1AADAEE9-C482-8AB8-4884-18950674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5" y="3897428"/>
            <a:ext cx="224646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icture background">
            <a:extLst>
              <a:ext uri="{FF2B5EF4-FFF2-40B4-BE49-F238E27FC236}">
                <a16:creationId xmlns:a16="http://schemas.microsoft.com/office/drawing/2014/main" id="{BB8750E5-C52F-E495-6E99-C9D4BABE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38" y="3900947"/>
            <a:ext cx="285411" cy="2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54484310-F8A4-D5E4-D900-10927C628400}"/>
              </a:ext>
            </a:extLst>
          </p:cNvPr>
          <p:cNvSpPr txBox="1"/>
          <p:nvPr/>
        </p:nvSpPr>
        <p:spPr>
          <a:xfrm>
            <a:off x="7445388" y="3889114"/>
            <a:ext cx="1813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Буфета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2" name="Picture 24" descr="Picture background">
            <a:extLst>
              <a:ext uri="{FF2B5EF4-FFF2-40B4-BE49-F238E27FC236}">
                <a16:creationId xmlns:a16="http://schemas.microsoft.com/office/drawing/2014/main" id="{7E1D76E2-75FA-0510-1EC2-76E7E79F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89" y="4152198"/>
            <a:ext cx="233252" cy="2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265661F6-5E79-D371-2509-C603C0F95274}"/>
              </a:ext>
            </a:extLst>
          </p:cNvPr>
          <p:cNvSpPr txBox="1"/>
          <p:nvPr/>
        </p:nvSpPr>
        <p:spPr>
          <a:xfrm>
            <a:off x="4822404" y="4114819"/>
            <a:ext cx="1960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</a:rPr>
              <a:t>спортивных зала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3" name="Прямоугольник: усеченные противолежащие углы 1042">
            <a:extLst>
              <a:ext uri="{FF2B5EF4-FFF2-40B4-BE49-F238E27FC236}">
                <a16:creationId xmlns:a16="http://schemas.microsoft.com/office/drawing/2014/main" id="{F6EBA908-1706-25A6-D628-331DDEB25236}"/>
              </a:ext>
            </a:extLst>
          </p:cNvPr>
          <p:cNvSpPr/>
          <p:nvPr/>
        </p:nvSpPr>
        <p:spPr>
          <a:xfrm>
            <a:off x="6564089" y="4200005"/>
            <a:ext cx="1565978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4" name="Picture 26" descr="Picture background">
            <a:extLst>
              <a:ext uri="{FF2B5EF4-FFF2-40B4-BE49-F238E27FC236}">
                <a16:creationId xmlns:a16="http://schemas.microsoft.com/office/drawing/2014/main" id="{2EBF6977-86BC-E537-A593-472D4B25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63" y="4214131"/>
            <a:ext cx="251800" cy="2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Box 1043">
            <a:extLst>
              <a:ext uri="{FF2B5EF4-FFF2-40B4-BE49-F238E27FC236}">
                <a16:creationId xmlns:a16="http://schemas.microsoft.com/office/drawing/2014/main" id="{18CEED4F-82C6-193F-F257-2CC0267283A7}"/>
              </a:ext>
            </a:extLst>
          </p:cNvPr>
          <p:cNvSpPr txBox="1"/>
          <p:nvPr/>
        </p:nvSpPr>
        <p:spPr>
          <a:xfrm>
            <a:off x="6803687" y="4185056"/>
            <a:ext cx="126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</a:rPr>
              <a:t>мастерских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4B30D03C-8C6B-6A2F-5E1B-FADCD0BE5523}"/>
              </a:ext>
            </a:extLst>
          </p:cNvPr>
          <p:cNvSpPr txBox="1"/>
          <p:nvPr/>
        </p:nvSpPr>
        <p:spPr>
          <a:xfrm>
            <a:off x="4822404" y="4512715"/>
            <a:ext cx="513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область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Советск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ул. Герцена, 5 </a:t>
            </a:r>
            <a:b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(40161) 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3-50-21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tlzcollege@mail.ru</a:t>
            </a:r>
            <a:endParaRPr lang="ru-RU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A2BC6-D5B0-D333-FB53-4548400B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407392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263933-82F1-94A3-C4C4-012358CD0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9" y="3008269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9E8BE0-FF35-6275-166F-247F3F5C20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36" y="2354441"/>
            <a:ext cx="1396369" cy="6828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C2BD8F-1A47-2C71-BB29-D77CDBD0A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191077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C07035-349A-19AE-CA41-D1CA313F17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" y="1962047"/>
            <a:ext cx="1362926" cy="666446"/>
          </a:xfrm>
          <a:prstGeom prst="rect">
            <a:avLst/>
          </a:prstGeom>
          <a:solidFill>
            <a:schemeClr val="bg1"/>
          </a:solidFill>
          <a:ln w="22225" cap="sq" cmpd="tri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7FCB7B-D4CA-5CA0-F228-8C2080848F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10" y="3008268"/>
            <a:ext cx="1385973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FEC6CF-EC90-F1DE-80CC-EDEA0F165E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6" y="3476785"/>
            <a:ext cx="1338608" cy="65455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78ED7DD7-70FA-A4B3-BA97-CC71D1855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647"/>
              </p:ext>
            </p:extLst>
          </p:nvPr>
        </p:nvGraphicFramePr>
        <p:xfrm>
          <a:off x="949197" y="4073926"/>
          <a:ext cx="1338608" cy="65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13" imgW="55349763" imgH="22945384" progId="Acrobat.Document.DC">
                  <p:embed/>
                </p:oleObj>
              </mc:Choice>
              <mc:Fallback>
                <p:oleObj name="Acrobat Document" r:id="rId13" imgW="55349763" imgH="22945384" progId="Acrobat.Document.DC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6FC890C8-471C-5548-E2D9-2BC09AB4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9197" y="4073926"/>
                        <a:ext cx="1338608" cy="6560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7FD2374-A6A9-6F41-F63D-CE0577755606}"/>
              </a:ext>
            </a:extLst>
          </p:cNvPr>
          <p:cNvSpPr/>
          <p:nvPr/>
        </p:nvSpPr>
        <p:spPr>
          <a:xfrm>
            <a:off x="2771800" y="846244"/>
            <a:ext cx="4074311" cy="440169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6AAA9-7AD7-131A-2412-4B5CFD2A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76" y="841407"/>
            <a:ext cx="6300192" cy="440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проведения демонстрационного экзамена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922DB14-665D-445C-DE77-2C60235BB7CC}"/>
              </a:ext>
            </a:extLst>
          </p:cNvPr>
          <p:cNvSpPr/>
          <p:nvPr/>
        </p:nvSpPr>
        <p:spPr>
          <a:xfrm>
            <a:off x="6369704" y="1384653"/>
            <a:ext cx="1954631" cy="38648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C625A-39F3-08E1-D51F-3FB401BB2CAE}"/>
              </a:ext>
            </a:extLst>
          </p:cNvPr>
          <p:cNvSpPr txBox="1"/>
          <p:nvPr/>
        </p:nvSpPr>
        <p:spPr>
          <a:xfrm>
            <a:off x="6300192" y="1405715"/>
            <a:ext cx="2068258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рант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086F36D-D951-C5A9-9DF6-97A52E3F333B}"/>
              </a:ext>
            </a:extLst>
          </p:cNvPr>
          <p:cNvSpPr/>
          <p:nvPr/>
        </p:nvSpPr>
        <p:spPr>
          <a:xfrm>
            <a:off x="1227013" y="1396370"/>
            <a:ext cx="1954631" cy="36304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F25A1-DE9C-A72D-3B81-670C4BD8B43C}"/>
              </a:ext>
            </a:extLst>
          </p:cNvPr>
          <p:cNvSpPr txBox="1"/>
          <p:nvPr/>
        </p:nvSpPr>
        <p:spPr>
          <a:xfrm>
            <a:off x="1193506" y="1393066"/>
            <a:ext cx="2021647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колледжа                                     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4C692A-7B6E-83A1-ED61-38B7A5CD8500}"/>
              </a:ext>
            </a:extLst>
          </p:cNvPr>
          <p:cNvSpPr/>
          <p:nvPr/>
        </p:nvSpPr>
        <p:spPr>
          <a:xfrm>
            <a:off x="173601" y="916524"/>
            <a:ext cx="4608512" cy="49185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946EF-448E-6213-8BDD-F108D74AF842}"/>
              </a:ext>
            </a:extLst>
          </p:cNvPr>
          <p:cNvSpPr txBox="1"/>
          <p:nvPr/>
        </p:nvSpPr>
        <p:spPr>
          <a:xfrm>
            <a:off x="190428" y="912087"/>
            <a:ext cx="4598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по программам подготовки специалистов</a:t>
            </a:r>
          </a:p>
        </p:txBody>
      </p:sp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179935" y="160038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" name="Прямоугольник: скругленные углы 2047">
            <a:extLst>
              <a:ext uri="{FF2B5EF4-FFF2-40B4-BE49-F238E27FC236}">
                <a16:creationId xmlns:a16="http://schemas.microsoft.com/office/drawing/2014/main" id="{292ADA03-84F4-F6D5-3F1D-68477F56B3D8}"/>
              </a:ext>
            </a:extLst>
          </p:cNvPr>
          <p:cNvSpPr/>
          <p:nvPr/>
        </p:nvSpPr>
        <p:spPr>
          <a:xfrm>
            <a:off x="168887" y="1874033"/>
            <a:ext cx="4621758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Прямоугольник: скругленные углы 2048">
            <a:extLst>
              <a:ext uri="{FF2B5EF4-FFF2-40B4-BE49-F238E27FC236}">
                <a16:creationId xmlns:a16="http://schemas.microsoft.com/office/drawing/2014/main" id="{546CB958-214D-7E82-81D9-C46A9A775307}"/>
              </a:ext>
            </a:extLst>
          </p:cNvPr>
          <p:cNvSpPr/>
          <p:nvPr/>
        </p:nvSpPr>
        <p:spPr>
          <a:xfrm>
            <a:off x="179935" y="2134614"/>
            <a:ext cx="4618335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: скругленные углы 2049">
            <a:extLst>
              <a:ext uri="{FF2B5EF4-FFF2-40B4-BE49-F238E27FC236}">
                <a16:creationId xmlns:a16="http://schemas.microsoft.com/office/drawing/2014/main" id="{BE208417-2111-8A97-71BB-3E128528CAE2}"/>
              </a:ext>
            </a:extLst>
          </p:cNvPr>
          <p:cNvSpPr/>
          <p:nvPr/>
        </p:nvSpPr>
        <p:spPr>
          <a:xfrm>
            <a:off x="179935" y="2422473"/>
            <a:ext cx="4608511" cy="41379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6A1A23-8C67-232A-02D7-E2B47270FCD8}"/>
              </a:ext>
            </a:extLst>
          </p:cNvPr>
          <p:cNvSpPr txBox="1"/>
          <p:nvPr/>
        </p:nvSpPr>
        <p:spPr>
          <a:xfrm>
            <a:off x="-208830" y="1857681"/>
            <a:ext cx="4512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и системное администрирование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B1CE2-EDA9-4002-8C28-468C0B8EC35C}"/>
              </a:ext>
            </a:extLst>
          </p:cNvPr>
          <p:cNvSpPr txBox="1"/>
          <p:nvPr/>
        </p:nvSpPr>
        <p:spPr>
          <a:xfrm>
            <a:off x="96644" y="1605041"/>
            <a:ext cx="4608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9CBB5C-324A-1979-9566-C3840CFE74A4}"/>
              </a:ext>
            </a:extLst>
          </p:cNvPr>
          <p:cNvSpPr txBox="1"/>
          <p:nvPr/>
        </p:nvSpPr>
        <p:spPr>
          <a:xfrm>
            <a:off x="107300" y="2146254"/>
            <a:ext cx="4773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из растительного сырья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A7C608-AB38-AFED-11B5-25C0E8809965}"/>
              </a:ext>
            </a:extLst>
          </p:cNvPr>
          <p:cNvSpPr txBox="1"/>
          <p:nvPr/>
        </p:nvSpPr>
        <p:spPr>
          <a:xfrm>
            <a:off x="146342" y="2392794"/>
            <a:ext cx="4759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животного происхождения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1" name="Прямоугольник: скругленные углы 2050">
            <a:extLst>
              <a:ext uri="{FF2B5EF4-FFF2-40B4-BE49-F238E27FC236}">
                <a16:creationId xmlns:a16="http://schemas.microsoft.com/office/drawing/2014/main" id="{8D24FC93-9A06-5349-26E2-5E3D68F57A32}"/>
              </a:ext>
            </a:extLst>
          </p:cNvPr>
          <p:cNvSpPr/>
          <p:nvPr/>
        </p:nvSpPr>
        <p:spPr>
          <a:xfrm>
            <a:off x="173601" y="2844048"/>
            <a:ext cx="4608511" cy="44963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40F7B4-15C2-290D-8D3C-CEC609C582A8}"/>
              </a:ext>
            </a:extLst>
          </p:cNvPr>
          <p:cNvSpPr txBox="1"/>
          <p:nvPr/>
        </p:nvSpPr>
        <p:spPr>
          <a:xfrm>
            <a:off x="156168" y="2854626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обслуживание и ремонт двигателей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и агрегатов автомобилей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2" name="Прямоугольник: скругленные углы 2051">
            <a:extLst>
              <a:ext uri="{FF2B5EF4-FFF2-40B4-BE49-F238E27FC236}">
                <a16:creationId xmlns:a16="http://schemas.microsoft.com/office/drawing/2014/main" id="{A9EA9CAD-A124-D3DF-F02D-7493B330286A}"/>
              </a:ext>
            </a:extLst>
          </p:cNvPr>
          <p:cNvSpPr/>
          <p:nvPr/>
        </p:nvSpPr>
        <p:spPr>
          <a:xfrm>
            <a:off x="168887" y="3299783"/>
            <a:ext cx="4608511" cy="25727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267677-1080-3F96-91F6-453688F5636C}"/>
              </a:ext>
            </a:extLst>
          </p:cNvPr>
          <p:cNvSpPr txBox="1"/>
          <p:nvPr/>
        </p:nvSpPr>
        <p:spPr>
          <a:xfrm>
            <a:off x="-1114270" y="3303095"/>
            <a:ext cx="4598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3" name="Прямоугольник: скругленные углы 2052">
            <a:extLst>
              <a:ext uri="{FF2B5EF4-FFF2-40B4-BE49-F238E27FC236}">
                <a16:creationId xmlns:a16="http://schemas.microsoft.com/office/drawing/2014/main" id="{820BEC7D-A8D2-C947-9C24-C3BF5F382836}"/>
              </a:ext>
            </a:extLst>
          </p:cNvPr>
          <p:cNvSpPr/>
          <p:nvPr/>
        </p:nvSpPr>
        <p:spPr>
          <a:xfrm>
            <a:off x="179935" y="3561288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E6CA6B-3E3E-AA22-BA30-BF1F479F7A12}"/>
              </a:ext>
            </a:extLst>
          </p:cNvPr>
          <p:cNvSpPr txBox="1"/>
          <p:nvPr/>
        </p:nvSpPr>
        <p:spPr>
          <a:xfrm>
            <a:off x="-135146" y="3553830"/>
            <a:ext cx="3772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4" name="Прямоугольник: скругленные углы 2053">
            <a:extLst>
              <a:ext uri="{FF2B5EF4-FFF2-40B4-BE49-F238E27FC236}">
                <a16:creationId xmlns:a16="http://schemas.microsoft.com/office/drawing/2014/main" id="{8A5EA79C-0D23-4014-6778-A3C6BEF299A6}"/>
              </a:ext>
            </a:extLst>
          </p:cNvPr>
          <p:cNvSpPr/>
          <p:nvPr/>
        </p:nvSpPr>
        <p:spPr>
          <a:xfrm>
            <a:off x="187534" y="3835929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5" name="Прямоугольник: скругленные углы 2054">
            <a:extLst>
              <a:ext uri="{FF2B5EF4-FFF2-40B4-BE49-F238E27FC236}">
                <a16:creationId xmlns:a16="http://schemas.microsoft.com/office/drawing/2014/main" id="{6AD7E3FF-4E1F-2C91-E576-75673C2345F2}"/>
              </a:ext>
            </a:extLst>
          </p:cNvPr>
          <p:cNvSpPr/>
          <p:nvPr/>
        </p:nvSpPr>
        <p:spPr>
          <a:xfrm>
            <a:off x="179935" y="411061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CEA14F-A2CB-13DF-D96E-0FB3994F6116}"/>
              </a:ext>
            </a:extLst>
          </p:cNvPr>
          <p:cNvSpPr txBox="1"/>
          <p:nvPr/>
        </p:nvSpPr>
        <p:spPr>
          <a:xfrm>
            <a:off x="-41992" y="3828511"/>
            <a:ext cx="3593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индустрии красоты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9CB7B8-09D4-8862-F832-B7041A2EA0AC}"/>
              </a:ext>
            </a:extLst>
          </p:cNvPr>
          <p:cNvSpPr txBox="1"/>
          <p:nvPr/>
        </p:nvSpPr>
        <p:spPr>
          <a:xfrm>
            <a:off x="107300" y="4098900"/>
            <a:ext cx="2679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(по отраслям) 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6" name="Прямоугольник: скругленные углы 2055">
            <a:extLst>
              <a:ext uri="{FF2B5EF4-FFF2-40B4-BE49-F238E27FC236}">
                <a16:creationId xmlns:a16="http://schemas.microsoft.com/office/drawing/2014/main" id="{7206E2F0-2C72-3652-ACA0-27DA18685512}"/>
              </a:ext>
            </a:extLst>
          </p:cNvPr>
          <p:cNvSpPr/>
          <p:nvPr/>
        </p:nvSpPr>
        <p:spPr>
          <a:xfrm>
            <a:off x="175510" y="4390660"/>
            <a:ext cx="4608511" cy="41142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209788-6D73-7F3E-DD78-442E79BEDDA4}"/>
              </a:ext>
            </a:extLst>
          </p:cNvPr>
          <p:cNvSpPr txBox="1"/>
          <p:nvPr/>
        </p:nvSpPr>
        <p:spPr>
          <a:xfrm>
            <a:off x="156168" y="4358524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наладка и эксплуатация электрооборудования промышленных и гражданских зданий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7" name="Прямоугольник: скругленные углы 2056">
            <a:extLst>
              <a:ext uri="{FF2B5EF4-FFF2-40B4-BE49-F238E27FC236}">
                <a16:creationId xmlns:a16="http://schemas.microsoft.com/office/drawing/2014/main" id="{71BF913F-9680-6C2D-A8CD-A9DD9AFEDFC4}"/>
              </a:ext>
            </a:extLst>
          </p:cNvPr>
          <p:cNvSpPr/>
          <p:nvPr/>
        </p:nvSpPr>
        <p:spPr>
          <a:xfrm>
            <a:off x="4911816" y="931901"/>
            <a:ext cx="4041755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2DE2909-911F-E240-04CF-A7EE7BD5AE3C}"/>
              </a:ext>
            </a:extLst>
          </p:cNvPr>
          <p:cNvSpPr txBox="1"/>
          <p:nvPr/>
        </p:nvSpPr>
        <p:spPr>
          <a:xfrm>
            <a:off x="4633684" y="999738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Прямоугольник: скругленные углы 2061">
            <a:extLst>
              <a:ext uri="{FF2B5EF4-FFF2-40B4-BE49-F238E27FC236}">
                <a16:creationId xmlns:a16="http://schemas.microsoft.com/office/drawing/2014/main" id="{DC8BA23A-D0FA-B39B-485B-D5DDFBFB0E68}"/>
              </a:ext>
            </a:extLst>
          </p:cNvPr>
          <p:cNvSpPr/>
          <p:nvPr/>
        </p:nvSpPr>
        <p:spPr>
          <a:xfrm>
            <a:off x="4953009" y="1599773"/>
            <a:ext cx="4000561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3" name="Прямоугольник: скругленные углы 2062">
            <a:extLst>
              <a:ext uri="{FF2B5EF4-FFF2-40B4-BE49-F238E27FC236}">
                <a16:creationId xmlns:a16="http://schemas.microsoft.com/office/drawing/2014/main" id="{B0A70D69-AC86-A8C6-F249-36261468FD65}"/>
              </a:ext>
            </a:extLst>
          </p:cNvPr>
          <p:cNvSpPr/>
          <p:nvPr/>
        </p:nvSpPr>
        <p:spPr>
          <a:xfrm>
            <a:off x="4947416" y="2061438"/>
            <a:ext cx="4000561" cy="28226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59E0A082-1091-C217-FFCE-B23CF8D99238}"/>
              </a:ext>
            </a:extLst>
          </p:cNvPr>
          <p:cNvSpPr txBox="1"/>
          <p:nvPr/>
        </p:nvSpPr>
        <p:spPr>
          <a:xfrm>
            <a:off x="4947121" y="1615216"/>
            <a:ext cx="407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Электромонтёр по ремонту и обслуживанию электрооборудования (по отраслям)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AD77B337-45AF-484B-7ABB-AEB28D29E26F}"/>
              </a:ext>
            </a:extLst>
          </p:cNvPr>
          <p:cNvSpPr txBox="1"/>
          <p:nvPr/>
        </p:nvSpPr>
        <p:spPr>
          <a:xfrm>
            <a:off x="4945212" y="2045575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Сварочное производство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73" name="Прямоугольник: скругленные углы 2072">
            <a:extLst>
              <a:ext uri="{FF2B5EF4-FFF2-40B4-BE49-F238E27FC236}">
                <a16:creationId xmlns:a16="http://schemas.microsoft.com/office/drawing/2014/main" id="{F9D862D2-F631-3487-0452-CB656A2998E0}"/>
              </a:ext>
            </a:extLst>
          </p:cNvPr>
          <p:cNvSpPr/>
          <p:nvPr/>
        </p:nvSpPr>
        <p:spPr>
          <a:xfrm>
            <a:off x="4935852" y="2528987"/>
            <a:ext cx="4041755" cy="23938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BEA07784-95FC-F58E-9149-0A4AE4C84E43}"/>
              </a:ext>
            </a:extLst>
          </p:cNvPr>
          <p:cNvSpPr txBox="1"/>
          <p:nvPr/>
        </p:nvSpPr>
        <p:spPr>
          <a:xfrm>
            <a:off x="4681195" y="2466591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</a:p>
        </p:txBody>
      </p:sp>
      <p:sp>
        <p:nvSpPr>
          <p:cNvPr id="2077" name="Прямоугольник: скругленные углы 2076">
            <a:extLst>
              <a:ext uri="{FF2B5EF4-FFF2-40B4-BE49-F238E27FC236}">
                <a16:creationId xmlns:a16="http://schemas.microsoft.com/office/drawing/2014/main" id="{0DC0A1D8-4D5E-CAE1-7D91-E3DB0D017B66}"/>
              </a:ext>
            </a:extLst>
          </p:cNvPr>
          <p:cNvSpPr/>
          <p:nvPr/>
        </p:nvSpPr>
        <p:spPr>
          <a:xfrm>
            <a:off x="4943581" y="2759001"/>
            <a:ext cx="4041755" cy="2684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D25A4C53-3051-2EAB-8439-146C5A468034}"/>
              </a:ext>
            </a:extLst>
          </p:cNvPr>
          <p:cNvSpPr txBox="1"/>
          <p:nvPr/>
        </p:nvSpPr>
        <p:spPr>
          <a:xfrm>
            <a:off x="4930282" y="2738268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</a:t>
            </a:r>
          </a:p>
        </p:txBody>
      </p:sp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FF4CFF78-C866-8C05-7761-CDDD29782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33" y="4230897"/>
            <a:ext cx="217614" cy="194707"/>
          </a:xfrm>
          <a:prstGeom prst="rect">
            <a:avLst/>
          </a:prstGeom>
        </p:spPr>
      </p:pic>
      <p:sp>
        <p:nvSpPr>
          <p:cNvPr id="1048" name="Прямоугольник: скругленные углы 1047">
            <a:extLst>
              <a:ext uri="{FF2B5EF4-FFF2-40B4-BE49-F238E27FC236}">
                <a16:creationId xmlns:a16="http://schemas.microsoft.com/office/drawing/2014/main" id="{F6BD74F0-4050-7948-2360-73BA758528D7}"/>
              </a:ext>
            </a:extLst>
          </p:cNvPr>
          <p:cNvSpPr/>
          <p:nvPr/>
        </p:nvSpPr>
        <p:spPr>
          <a:xfrm>
            <a:off x="5949207" y="3962099"/>
            <a:ext cx="1944216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6" descr="Picture background">
            <a:extLst>
              <a:ext uri="{FF2B5EF4-FFF2-40B4-BE49-F238E27FC236}">
                <a16:creationId xmlns:a16="http://schemas.microsoft.com/office/drawing/2014/main" id="{9477C378-2204-A601-02EE-F491BEF8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60" y="3975553"/>
            <a:ext cx="217451" cy="2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0583079C-7085-C8DA-BC06-DE51F13A69A1}"/>
              </a:ext>
            </a:extLst>
          </p:cNvPr>
          <p:cNvSpPr txBox="1"/>
          <p:nvPr/>
        </p:nvSpPr>
        <p:spPr>
          <a:xfrm>
            <a:off x="6200355" y="3934834"/>
            <a:ext cx="1735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1050" name="Прямоугольник: скругленные углы 1049">
            <a:extLst>
              <a:ext uri="{FF2B5EF4-FFF2-40B4-BE49-F238E27FC236}">
                <a16:creationId xmlns:a16="http://schemas.microsoft.com/office/drawing/2014/main" id="{CFEE8BC7-6A9A-75B3-7DDC-E810944248DE}"/>
              </a:ext>
            </a:extLst>
          </p:cNvPr>
          <p:cNvSpPr/>
          <p:nvPr/>
        </p:nvSpPr>
        <p:spPr>
          <a:xfrm>
            <a:off x="6921315" y="4211692"/>
            <a:ext cx="1738421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Прямоугольник: скругленные углы 1050">
            <a:extLst>
              <a:ext uri="{FF2B5EF4-FFF2-40B4-BE49-F238E27FC236}">
                <a16:creationId xmlns:a16="http://schemas.microsoft.com/office/drawing/2014/main" id="{6BC6B8A1-666D-A5BB-43B6-AFC4919935FB}"/>
              </a:ext>
            </a:extLst>
          </p:cNvPr>
          <p:cNvSpPr/>
          <p:nvPr/>
        </p:nvSpPr>
        <p:spPr>
          <a:xfrm>
            <a:off x="5172187" y="4207047"/>
            <a:ext cx="1739787" cy="25879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4" descr="Picture background">
            <a:extLst>
              <a:ext uri="{FF2B5EF4-FFF2-40B4-BE49-F238E27FC236}">
                <a16:creationId xmlns:a16="http://schemas.microsoft.com/office/drawing/2014/main" id="{D93B36E5-39CD-0E29-7ECB-ACC50B4F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89" y="4242658"/>
            <a:ext cx="193064" cy="1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TextBox 2078">
            <a:extLst>
              <a:ext uri="{FF2B5EF4-FFF2-40B4-BE49-F238E27FC236}">
                <a16:creationId xmlns:a16="http://schemas.microsoft.com/office/drawing/2014/main" id="{46D4956A-4C34-0997-23DF-8F8012409D32}"/>
              </a:ext>
            </a:extLst>
          </p:cNvPr>
          <p:cNvSpPr txBox="1"/>
          <p:nvPr/>
        </p:nvSpPr>
        <p:spPr>
          <a:xfrm>
            <a:off x="5337942" y="4182551"/>
            <a:ext cx="1666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Специальностей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659C902-67CA-4135-296D-C9E506351DAC}"/>
              </a:ext>
            </a:extLst>
          </p:cNvPr>
          <p:cNvSpPr txBox="1"/>
          <p:nvPr/>
        </p:nvSpPr>
        <p:spPr>
          <a:xfrm>
            <a:off x="7250078" y="4182696"/>
            <a:ext cx="1223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12841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E2B369E-01AD-C658-3116-24BCDE75CC17}"/>
              </a:ext>
            </a:extLst>
          </p:cNvPr>
          <p:cNvSpPr/>
          <p:nvPr/>
        </p:nvSpPr>
        <p:spPr>
          <a:xfrm>
            <a:off x="1316119" y="3740029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3656692-E278-670A-C8D6-5EB28D5D1ABB}"/>
              </a:ext>
            </a:extLst>
          </p:cNvPr>
          <p:cNvSpPr/>
          <p:nvPr/>
        </p:nvSpPr>
        <p:spPr>
          <a:xfrm>
            <a:off x="185686" y="3707136"/>
            <a:ext cx="1082702" cy="2960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4510739-B313-EAB5-825A-463633772EBD}"/>
              </a:ext>
            </a:extLst>
          </p:cNvPr>
          <p:cNvSpPr/>
          <p:nvPr/>
        </p:nvSpPr>
        <p:spPr>
          <a:xfrm>
            <a:off x="83956" y="4426492"/>
            <a:ext cx="1243370" cy="3764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B8F70E8-AF5C-6D3C-CC9E-1BB52CD01E6B}"/>
              </a:ext>
            </a:extLst>
          </p:cNvPr>
          <p:cNvSpPr/>
          <p:nvPr/>
        </p:nvSpPr>
        <p:spPr>
          <a:xfrm>
            <a:off x="1592761" y="4102520"/>
            <a:ext cx="6939679" cy="10244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94B411-C1C4-064E-D4AA-ADA07A785B7C}"/>
              </a:ext>
            </a:extLst>
          </p:cNvPr>
          <p:cNvSpPr/>
          <p:nvPr/>
        </p:nvSpPr>
        <p:spPr>
          <a:xfrm>
            <a:off x="1592761" y="3575029"/>
            <a:ext cx="6723655" cy="5274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8B328119-753D-8131-4577-2C89D479BCA4}"/>
              </a:ext>
            </a:extLst>
          </p:cNvPr>
          <p:cNvSpPr txBox="1"/>
          <p:nvPr/>
        </p:nvSpPr>
        <p:spPr>
          <a:xfrm>
            <a:off x="2681372" y="2251260"/>
            <a:ext cx="2664296" cy="171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288925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F3A734ED-B844-A98E-749E-935DF547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5" y="930692"/>
            <a:ext cx="8146473" cy="615553"/>
          </a:xfrm>
        </p:spPr>
        <p:txBody>
          <a:bodyPr/>
          <a:lstStyle/>
          <a:p>
            <a:pPr algn="ctr"/>
            <a:r>
              <a:rPr lang="ru-RU" sz="2000" b="1" spc="8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КАРЬЕРНАЯ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 ВЫПУСКНИКА </a:t>
            </a:r>
            <a:r>
              <a:rPr lang="ru-RU" sz="2000" b="1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000" b="1" spc="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b="1" spc="-1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ru-RU" sz="2000" b="1" spc="-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475452-BB71-05CA-11AE-1D2E763CC339}"/>
              </a:ext>
            </a:extLst>
          </p:cNvPr>
          <p:cNvSpPr txBox="1"/>
          <p:nvPr/>
        </p:nvSpPr>
        <p:spPr>
          <a:xfrm>
            <a:off x="314909" y="1576773"/>
            <a:ext cx="908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5265" algn="l"/>
                <a:tab pos="551370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1. КАРЬЕРА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КАРЬЕРНОЕ ПРОСТРАНСТВО	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КАРТА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870F98B7-5EB7-C830-FDEA-3B7667135FFB}"/>
              </a:ext>
            </a:extLst>
          </p:cNvPr>
          <p:cNvSpPr txBox="1"/>
          <p:nvPr/>
        </p:nvSpPr>
        <p:spPr>
          <a:xfrm>
            <a:off x="329527" y="3678566"/>
            <a:ext cx="795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14DB52FA-64EA-47F0-3C22-7545D0D3961E}"/>
              </a:ext>
            </a:extLst>
          </p:cNvPr>
          <p:cNvSpPr txBox="1"/>
          <p:nvPr/>
        </p:nvSpPr>
        <p:spPr>
          <a:xfrm>
            <a:off x="130230" y="4460973"/>
            <a:ext cx="1199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D9558595-88A3-0974-8605-594959D340BB}"/>
              </a:ext>
            </a:extLst>
          </p:cNvPr>
          <p:cNvSpPr txBox="1"/>
          <p:nvPr/>
        </p:nvSpPr>
        <p:spPr>
          <a:xfrm>
            <a:off x="1696107" y="3572439"/>
            <a:ext cx="699740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мотивирующих факторов для построения успешной карьеры студента</a:t>
            </a: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СПО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профессионального образования и целенаправленное  качественное трудоустройство.</a:t>
            </a: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CA9441F0-47EA-D783-A24C-DA63AC071F59}"/>
              </a:ext>
            </a:extLst>
          </p:cNvPr>
          <p:cNvSpPr txBox="1"/>
          <p:nvPr/>
        </p:nvSpPr>
        <p:spPr>
          <a:xfrm>
            <a:off x="1677787" y="4193428"/>
            <a:ext cx="680381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  <a:buSzPct val="109090"/>
              <a:tabLst>
                <a:tab pos="240665" algn="l"/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Держит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фокус студента на будущих карьерных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достижениях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многообразие профессиональной и личной реализации в рамках  выбранной отрасли, формирует цель и обозначает сроки ее достижения.</a:t>
            </a:r>
          </a:p>
          <a:p>
            <a:pPr marL="12700">
              <a:lnSpc>
                <a:spcPts val="108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взять ответственность за личное карьерное развитие.</a:t>
            </a:r>
          </a:p>
          <a:p>
            <a:pPr marL="12700">
              <a:lnSpc>
                <a:spcPts val="125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Разбивает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глобальную карьерную цель на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создает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мотивационные условия для размышления над этапами жизненного пути.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BE5D5A-F45B-2748-2C0F-A8277DE1C968}"/>
              </a:ext>
            </a:extLst>
          </p:cNvPr>
          <p:cNvSpPr/>
          <p:nvPr/>
        </p:nvSpPr>
        <p:spPr>
          <a:xfrm>
            <a:off x="3415781" y="1827868"/>
            <a:ext cx="2555776" cy="17263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Процесс формирования образа профессионального будущего в опоре на компетентностный каркас,  непрерывно формирующийся</a:t>
            </a:r>
          </a:p>
          <a:p>
            <a:pPr marL="184150" marR="175895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совокупности понимания личностных особенностей и пройденных профессиональных проб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F096B4-67CA-C42D-EBE2-9B35824CF79F}"/>
              </a:ext>
            </a:extLst>
          </p:cNvPr>
          <p:cNvSpPr/>
          <p:nvPr/>
        </p:nvSpPr>
        <p:spPr>
          <a:xfrm>
            <a:off x="6773550" y="1817943"/>
            <a:ext cx="2081972" cy="172633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Визуальное воплощение, наглядно показывающее возможные траектории  карьерного роста молодого  специалиста. Личный навигатор для  достижения желаемой цели, ориентир, создающий мотивацию для выпускника  в процессе обучения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A2D368F-B8A5-2DDB-AE9C-E4CF8989F230}"/>
              </a:ext>
            </a:extLst>
          </p:cNvPr>
          <p:cNvSpPr/>
          <p:nvPr/>
        </p:nvSpPr>
        <p:spPr>
          <a:xfrm>
            <a:off x="200788" y="1817943"/>
            <a:ext cx="2554605" cy="1726334"/>
          </a:xfrm>
          <a:prstGeom prst="roundRect">
            <a:avLst/>
          </a:prstGeom>
          <a:solidFill>
            <a:srgbClr val="FFC0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noProof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Последовательность жизненных целей, которая обусловлена изменяющимися   в течение жизни взглядами, позициями,  поведением и опытом, а также процесс достижения этих целей  в результате трудовой и профессиональной деятельности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3FC7BC0-E165-5287-0174-D4B25B62DF3D}"/>
              </a:ext>
            </a:extLst>
          </p:cNvPr>
          <p:cNvSpPr/>
          <p:nvPr/>
        </p:nvSpPr>
        <p:spPr>
          <a:xfrm>
            <a:off x="1355457" y="4523441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3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3AF7E144-0911-FBCF-1964-D39557774D99}"/>
              </a:ext>
            </a:extLst>
          </p:cNvPr>
          <p:cNvSpPr/>
          <p:nvPr/>
        </p:nvSpPr>
        <p:spPr>
          <a:xfrm>
            <a:off x="554016" y="3940027"/>
            <a:ext cx="3975579" cy="102289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«Альфа 39»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«Калиниградстройкомплект-1»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https://checko.ru/company/kaliningradstroykomplekt-1-1043902870406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113" name="object 11">
            <a:extLst>
              <a:ext uri="{FF2B5EF4-FFF2-40B4-BE49-F238E27FC236}">
                <a16:creationId xmlns:a16="http://schemas.microsoft.com/office/drawing/2014/main" id="{28316DC1-FABA-5F29-CAFF-5E1A96C4166D}"/>
              </a:ext>
            </a:extLst>
          </p:cNvPr>
          <p:cNvGrpSpPr/>
          <p:nvPr/>
        </p:nvGrpSpPr>
        <p:grpSpPr>
          <a:xfrm>
            <a:off x="6669573" y="1448356"/>
            <a:ext cx="1930584" cy="312815"/>
            <a:chOff x="1726977" y="4823104"/>
            <a:chExt cx="1756632" cy="404901"/>
          </a:xfrm>
          <a:solidFill>
            <a:schemeClr val="accent6">
              <a:lumMod val="75000"/>
            </a:schemeClr>
          </a:solidFill>
        </p:grpSpPr>
        <p:pic>
          <p:nvPicPr>
            <p:cNvPr id="115" name="object 13">
              <a:extLst>
                <a:ext uri="{FF2B5EF4-FFF2-40B4-BE49-F238E27FC236}">
                  <a16:creationId xmlns:a16="http://schemas.microsoft.com/office/drawing/2014/main" id="{12D83891-F527-614B-6E22-416016C426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16" name="object 14">
              <a:extLst>
                <a:ext uri="{FF2B5EF4-FFF2-40B4-BE49-F238E27FC236}">
                  <a16:creationId xmlns:a16="http://schemas.microsoft.com/office/drawing/2014/main" id="{8864FA75-A4BE-C196-F5C5-EFB658DCA581}"/>
                </a:ext>
              </a:extLst>
            </p:cNvPr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EBAE0991-95AC-A853-31B6-9ED546089871}"/>
              </a:ext>
            </a:extLst>
          </p:cNvPr>
          <p:cNvSpPr/>
          <p:nvPr/>
        </p:nvSpPr>
        <p:spPr>
          <a:xfrm>
            <a:off x="7246608" y="970290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A8040051-F821-41CB-13DD-8DDA408EF320}"/>
              </a:ext>
            </a:extLst>
          </p:cNvPr>
          <p:cNvSpPr/>
          <p:nvPr/>
        </p:nvSpPr>
        <p:spPr>
          <a:xfrm>
            <a:off x="5785743" y="1005147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2948A531-8ADB-605A-8500-31E9DFAE4D2F}"/>
              </a:ext>
            </a:extLst>
          </p:cNvPr>
          <p:cNvSpPr/>
          <p:nvPr/>
        </p:nvSpPr>
        <p:spPr>
          <a:xfrm>
            <a:off x="4553974" y="1176971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B238B46B-032F-72F2-7582-E52B78ACA3A8}"/>
              </a:ext>
            </a:extLst>
          </p:cNvPr>
          <p:cNvSpPr/>
          <p:nvPr/>
        </p:nvSpPr>
        <p:spPr>
          <a:xfrm>
            <a:off x="3417671" y="1514993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65940" y="3795556"/>
            <a:ext cx="4251047" cy="37352"/>
            <a:chOff x="70410" y="6816851"/>
            <a:chExt cx="7935289" cy="69723"/>
          </a:xfrm>
          <a:solidFill>
            <a:schemeClr val="accent6">
              <a:lumMod val="75000"/>
            </a:schemeClr>
          </a:solidFill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  <a:grpFill/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grpFill/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  <a:grpFill/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89" name="object 43">
            <a:extLst>
              <a:ext uri="{FF2B5EF4-FFF2-40B4-BE49-F238E27FC236}">
                <a16:creationId xmlns:a16="http://schemas.microsoft.com/office/drawing/2014/main" id="{EC9C22F2-7607-432C-B4A3-8E2F1D5F6B9C}"/>
              </a:ext>
            </a:extLst>
          </p:cNvPr>
          <p:cNvSpPr/>
          <p:nvPr/>
        </p:nvSpPr>
        <p:spPr>
          <a:xfrm>
            <a:off x="5397782" y="3798966"/>
            <a:ext cx="1316151" cy="30956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7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07556" y="2043532"/>
            <a:ext cx="1271627" cy="372142"/>
            <a:chOff x="3432047" y="4447032"/>
            <a:chExt cx="2552700" cy="475647"/>
          </a:xfrm>
          <a:solidFill>
            <a:srgbClr val="FFC000"/>
          </a:solidFill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2047" y="4447032"/>
              <a:ext cx="2552700" cy="472439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8783" y="4470958"/>
              <a:ext cx="2457958" cy="3776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9" name="object 19"/>
            <p:cNvSpPr/>
            <p:nvPr/>
          </p:nvSpPr>
          <p:spPr>
            <a:xfrm>
              <a:off x="3456182" y="4447033"/>
              <a:ext cx="2508942" cy="475646"/>
            </a:xfrm>
            <a:custGeom>
              <a:avLst/>
              <a:gdLst/>
              <a:ahLst/>
              <a:cxnLst/>
              <a:rect l="l" t="t" r="r" b="b"/>
              <a:pathLst>
                <a:path w="2458085" h="377825">
                  <a:moveTo>
                    <a:pt x="0" y="377647"/>
                  </a:moveTo>
                  <a:lnTo>
                    <a:pt x="2457958" y="377647"/>
                  </a:lnTo>
                  <a:lnTo>
                    <a:pt x="245795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grpFill/>
            <a:ln w="9524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90508" y="2144181"/>
            <a:ext cx="917541" cy="612345"/>
            <a:chOff x="1726977" y="4823104"/>
            <a:chExt cx="1804130" cy="475843"/>
          </a:xfrm>
          <a:solidFill>
            <a:schemeClr val="accent6">
              <a:lumMod val="75000"/>
            </a:schemeClr>
          </a:solidFill>
        </p:grpSpPr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5835" y="4826508"/>
              <a:ext cx="1795272" cy="472439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91" name="object 83">
            <a:extLst>
              <a:ext uri="{FF2B5EF4-FFF2-40B4-BE49-F238E27FC236}">
                <a16:creationId xmlns:a16="http://schemas.microsoft.com/office/drawing/2014/main" id="{2E975DCF-AF53-49C3-8A3A-7FFA95579021}"/>
              </a:ext>
            </a:extLst>
          </p:cNvPr>
          <p:cNvSpPr/>
          <p:nvPr/>
        </p:nvSpPr>
        <p:spPr>
          <a:xfrm>
            <a:off x="4311334" y="3450303"/>
            <a:ext cx="1097910" cy="23257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2" name="object 83">
            <a:extLst>
              <a:ext uri="{FF2B5EF4-FFF2-40B4-BE49-F238E27FC236}">
                <a16:creationId xmlns:a16="http://schemas.microsoft.com/office/drawing/2014/main" id="{338D4039-D84F-60D0-3AB3-6ABF8DCC3EDD}"/>
              </a:ext>
            </a:extLst>
          </p:cNvPr>
          <p:cNvSpPr/>
          <p:nvPr/>
        </p:nvSpPr>
        <p:spPr>
          <a:xfrm>
            <a:off x="5408004" y="3441401"/>
            <a:ext cx="1263226" cy="24147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C02644A-CBBB-D4CB-2E82-431FBD29C8E2}"/>
              </a:ext>
            </a:extLst>
          </p:cNvPr>
          <p:cNvGrpSpPr/>
          <p:nvPr/>
        </p:nvGrpSpPr>
        <p:grpSpPr>
          <a:xfrm>
            <a:off x="-19693" y="0"/>
            <a:ext cx="9146297" cy="5220072"/>
            <a:chOff x="-596595" y="3045296"/>
            <a:chExt cx="9146297" cy="5220072"/>
          </a:xfrm>
        </p:grpSpPr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37F1BF69-BF5B-06F6-FF97-70D2F93A15B5}"/>
                </a:ext>
              </a:extLst>
            </p:cNvPr>
            <p:cNvSpPr/>
            <p:nvPr/>
          </p:nvSpPr>
          <p:spPr>
            <a:xfrm rot="5400000">
              <a:off x="-596595" y="3045296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2080A993-2BE8-DFFD-5A9C-436B945F342E}"/>
                </a:ext>
              </a:extLst>
            </p:cNvPr>
            <p:cNvSpPr/>
            <p:nvPr/>
          </p:nvSpPr>
          <p:spPr>
            <a:xfrm rot="16200000">
              <a:off x="3329630" y="304529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95499" y="3654619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104" y="3681781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498" y="3666048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4127" y="2459251"/>
            <a:ext cx="1124357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sz="8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</a:t>
            </a:r>
            <a:r>
              <a:rPr sz="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системотехник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034" marR="332346" indent="-61231">
              <a:buFont typeface="Symbol"/>
              <a:buChar char=""/>
              <a:tabLst>
                <a:tab pos="68034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244" y="2073205"/>
            <a:ext cx="1071570" cy="264793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185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5"/>
              </a:spcBef>
            </a:pP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0559" y="1467179"/>
            <a:ext cx="1275294" cy="23513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sz="700" b="1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0709" y="1191356"/>
            <a:ext cx="640297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700" b="1" spc="-11" dirty="0">
                <a:latin typeface="Tahoma"/>
                <a:cs typeface="Tahoma"/>
              </a:rPr>
              <a:t>.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68336" y="1151152"/>
            <a:ext cx="488596" cy="221970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75842" y="1737325"/>
            <a:ext cx="1109561" cy="35491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b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700" b="1" spc="-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853" algn="ctr">
              <a:lnSpc>
                <a:spcPts val="600"/>
              </a:lnSpc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735" y="2147253"/>
            <a:ext cx="1009310" cy="725016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(системотехник)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80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</a:t>
            </a:r>
            <a:r>
              <a:rPr sz="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8CC5991-2F8B-9D36-C511-F00B73F5AB8F}"/>
              </a:ext>
            </a:extLst>
          </p:cNvPr>
          <p:cNvGrpSpPr/>
          <p:nvPr/>
        </p:nvGrpSpPr>
        <p:grpSpPr>
          <a:xfrm>
            <a:off x="5496767" y="1824793"/>
            <a:ext cx="899092" cy="789198"/>
            <a:chOff x="5495925" y="2219733"/>
            <a:chExt cx="899092" cy="789198"/>
          </a:xfrm>
        </p:grpSpPr>
        <p:sp>
          <p:nvSpPr>
            <p:cNvPr id="50" name="object 50"/>
            <p:cNvSpPr txBox="1"/>
            <p:nvPr/>
          </p:nvSpPr>
          <p:spPr>
            <a:xfrm>
              <a:off x="5512485" y="2219733"/>
              <a:ext cx="679337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архитектор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5495925" y="2756527"/>
              <a:ext cx="899092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1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Инженер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сетевой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5495925" y="2494054"/>
              <a:ext cx="625588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аналитик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523040" y="1369131"/>
            <a:ext cx="586808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69865" y="990743"/>
            <a:ext cx="247745" cy="11252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90190" y="1016943"/>
            <a:ext cx="247745" cy="134209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553099" y="1210028"/>
            <a:ext cx="1386954" cy="2622879"/>
            <a:chOff x="4578223" y="3697481"/>
            <a:chExt cx="2588980" cy="3188713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8223" y="4089704"/>
              <a:ext cx="462457" cy="20848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4746" y="3697481"/>
              <a:ext cx="462457" cy="208483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442434" y="3438431"/>
            <a:ext cx="949823" cy="223637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08850" y="3450304"/>
            <a:ext cx="1293277" cy="22162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6123" rIns="0" bIns="0" rtlCol="0">
            <a:spAutoFit/>
          </a:bodyPr>
          <a:lstStyle/>
          <a:p>
            <a:pPr marL="6803" algn="ctr">
              <a:spcBef>
                <a:spcPts val="48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sz="700" b="1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11429" y="2668421"/>
            <a:ext cx="882781" cy="89577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8845" rIns="0" bIns="0" rtlCol="0">
            <a:spAutoFit/>
          </a:bodyPr>
          <a:lstStyle/>
          <a:p>
            <a:pPr algn="ctr">
              <a:spcBef>
                <a:spcPts val="70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70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950" marR="170085" indent="-1021" algn="ctr">
              <a:lnSpc>
                <a:spcPct val="105000"/>
              </a:lnSpc>
              <a:spcBef>
                <a:spcPts val="3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(Оператор</a:t>
            </a:r>
            <a:r>
              <a:rPr sz="7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12996" y="3549312"/>
            <a:ext cx="884348" cy="12283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14968" rIns="0" bIns="0" rtlCol="0">
            <a:spAutoFit/>
          </a:bodyPr>
          <a:lstStyle/>
          <a:p>
            <a:pPr marL="59530">
              <a:spcBef>
                <a:spcPts val="118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90727" y="1732533"/>
            <a:ext cx="587148" cy="114248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endParaRPr sz="700" dirty="0">
              <a:latin typeface="Tahoma"/>
              <a:cs typeface="Tahoma"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7B99E36-D9DA-9F39-852A-154049AC6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3" y="1708845"/>
            <a:ext cx="1930584" cy="139035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79427" y="1380748"/>
            <a:ext cx="1315879" cy="2445696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8" name="object 10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4E56B68C-DFAE-CB2C-8E92-2AC073F6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lum contrast="10000"/>
          </a:blip>
          <a:srcRect r="74073"/>
          <a:stretch/>
        </p:blipFill>
        <p:spPr bwMode="auto">
          <a:xfrm>
            <a:off x="0" y="35621"/>
            <a:ext cx="1725282" cy="798002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5FCDCB7-5715-2A26-6BCB-D503F5D9A06A}"/>
              </a:ext>
            </a:extLst>
          </p:cNvPr>
          <p:cNvSpPr txBox="1"/>
          <p:nvPr/>
        </p:nvSpPr>
        <p:spPr>
          <a:xfrm>
            <a:off x="5540344" y="3451439"/>
            <a:ext cx="855273" cy="21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2" descr="Picture background">
            <a:extLst>
              <a:ext uri="{FF2B5EF4-FFF2-40B4-BE49-F238E27FC236}">
                <a16:creationId xmlns:a16="http://schemas.microsoft.com/office/drawing/2014/main" id="{9FBDE926-D502-58FA-079C-5AAE3D2D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95830" y="2626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9DD4AB56-44EA-2A37-E6A2-B8BF8F6D1886}"/>
              </a:ext>
            </a:extLst>
          </p:cNvPr>
          <p:cNvSpPr/>
          <p:nvPr/>
        </p:nvSpPr>
        <p:spPr>
          <a:xfrm>
            <a:off x="4777085" y="446650"/>
            <a:ext cx="2527544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09.02.06</a:t>
            </a:r>
            <a:r>
              <a:rPr lang="ru-RU" sz="1200"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</a:t>
            </a:r>
            <a:r>
              <a:rPr lang="ru-RU" sz="1200" b="1" spc="-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2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03"/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системное</a:t>
            </a:r>
            <a:r>
              <a:rPr lang="ru-RU" sz="1200" b="1" spc="-2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администрирование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54190B51-E94A-38BE-0B6B-98AC1748B692}"/>
              </a:ext>
            </a:extLst>
          </p:cNvPr>
          <p:cNvSpPr/>
          <p:nvPr/>
        </p:nvSpPr>
        <p:spPr>
          <a:xfrm>
            <a:off x="5416987" y="3938316"/>
            <a:ext cx="3413041" cy="1048480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http://sovetsk-liceum5.3dn.ru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МАОУ «Лицей № 5»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https://www.rzd.ru/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ОАО «РЖД»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http://sovetsk-cbs.klgd.muzkult.ru/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городская библиотека им.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Рутмана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/>
              </a:rPr>
              <a:t>http://gilserv39.ru/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«Жилсервис»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656647-86F7-8730-C8BB-35F9C4D7D3CC}"/>
              </a:ext>
            </a:extLst>
          </p:cNvPr>
          <p:cNvSpPr txBox="1"/>
          <p:nvPr/>
        </p:nvSpPr>
        <p:spPr>
          <a:xfrm>
            <a:off x="2731452" y="1673095"/>
            <a:ext cx="1545872" cy="32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35 - 45 </a:t>
            </a:r>
          </a:p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1996296"/>
            <a:ext cx="952432" cy="1692874"/>
            <a:chOff x="1731391" y="4832645"/>
            <a:chExt cx="1777873" cy="2053803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 flipH="1">
              <a:off x="3379567" y="5027254"/>
              <a:ext cx="85342" cy="1752217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01649" y="4832645"/>
              <a:ext cx="80009" cy="146685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D8313E9-A186-77D5-AD5C-4601692C4101}"/>
              </a:ext>
            </a:extLst>
          </p:cNvPr>
          <p:cNvSpPr txBox="1"/>
          <p:nvPr/>
        </p:nvSpPr>
        <p:spPr>
          <a:xfrm>
            <a:off x="6737384" y="1437606"/>
            <a:ext cx="160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659" algn="ctr">
              <a:spcBef>
                <a:spcPts val="54"/>
              </a:spcBef>
            </a:pP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700" b="1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999" algn="ctr">
              <a:spcBef>
                <a:spcPts val="48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700" b="1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7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2177329" y="2193848"/>
            <a:ext cx="735683" cy="443597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технологического оборудования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194" y="2672776"/>
            <a:ext cx="913752" cy="36152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83">
            <a:extLst>
              <a:ext uri="{FF2B5EF4-FFF2-40B4-BE49-F238E27FC236}">
                <a16:creationId xmlns:a16="http://schemas.microsoft.com/office/drawing/2014/main" id="{33DD318C-5510-FBC6-FA1C-8BE54A39C377}"/>
              </a:ext>
            </a:extLst>
          </p:cNvPr>
          <p:cNvSpPr/>
          <p:nvPr/>
        </p:nvSpPr>
        <p:spPr>
          <a:xfrm>
            <a:off x="2086988" y="2428139"/>
            <a:ext cx="914544" cy="7661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9075E53-8778-F782-D1F6-C13A5218BDEA}"/>
              </a:ext>
            </a:extLst>
          </p:cNvPr>
          <p:cNvSpPr/>
          <p:nvPr/>
        </p:nvSpPr>
        <p:spPr>
          <a:xfrm>
            <a:off x="504233" y="4193785"/>
            <a:ext cx="4346595" cy="7468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№ 8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sch8sov.gosuslugi.ru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МБУК музей истории города Советска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https://www.rusprofile.ru/id/1129626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2D69FA69-6C74-424F-BEAF-1D618E270D37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EFDE8D79-A745-9450-86DA-2673AED69A00}"/>
              </a:ext>
            </a:extLst>
          </p:cNvPr>
          <p:cNvSpPr/>
          <p:nvPr/>
        </p:nvSpPr>
        <p:spPr>
          <a:xfrm>
            <a:off x="4323351" y="3755772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90DBE023-3F92-773A-9BFC-B477C33F693C}"/>
              </a:ext>
            </a:extLst>
          </p:cNvPr>
          <p:cNvSpPr/>
          <p:nvPr/>
        </p:nvSpPr>
        <p:spPr>
          <a:xfrm>
            <a:off x="5392434" y="3748637"/>
            <a:ext cx="1157319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8A12A073-8FD4-1C38-99A8-9AA35F692912}"/>
              </a:ext>
            </a:extLst>
          </p:cNvPr>
          <p:cNvSpPr/>
          <p:nvPr/>
        </p:nvSpPr>
        <p:spPr>
          <a:xfrm>
            <a:off x="1028033" y="2692004"/>
            <a:ext cx="1063502" cy="424770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6A6E09CF-AB9C-E477-53CB-8419820F7A22}"/>
              </a:ext>
            </a:extLst>
          </p:cNvPr>
          <p:cNvSpPr/>
          <p:nvPr/>
        </p:nvSpPr>
        <p:spPr>
          <a:xfrm>
            <a:off x="6508869" y="1573172"/>
            <a:ext cx="1718808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6DD7A1-3191-B83D-589F-665FEB904BA4}"/>
              </a:ext>
            </a:extLst>
          </p:cNvPr>
          <p:cNvGrpSpPr/>
          <p:nvPr/>
        </p:nvGrpSpPr>
        <p:grpSpPr>
          <a:xfrm>
            <a:off x="0" y="-103712"/>
            <a:ext cx="9153106" cy="5294041"/>
            <a:chOff x="-1062915" y="-640473"/>
            <a:chExt cx="9153106" cy="5294041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70BB1195-E91E-AF52-69B4-ABE8B291C7D1}"/>
                </a:ext>
              </a:extLst>
            </p:cNvPr>
            <p:cNvSpPr/>
            <p:nvPr/>
          </p:nvSpPr>
          <p:spPr>
            <a:xfrm rot="16200000">
              <a:off x="2870119" y="-64047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ый треугольник 43">
              <a:extLst>
                <a:ext uri="{FF2B5EF4-FFF2-40B4-BE49-F238E27FC236}">
                  <a16:creationId xmlns:a16="http://schemas.microsoft.com/office/drawing/2014/main" id="{91D60209-05E4-4C9C-36E3-B47BC051F8CB}"/>
                </a:ext>
              </a:extLst>
            </p:cNvPr>
            <p:cNvSpPr/>
            <p:nvPr/>
          </p:nvSpPr>
          <p:spPr>
            <a:xfrm rot="5400000">
              <a:off x="-1062915" y="-56650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object 83">
            <a:extLst>
              <a:ext uri="{FF2B5EF4-FFF2-40B4-BE49-F238E27FC236}">
                <a16:creationId xmlns:a16="http://schemas.microsoft.com/office/drawing/2014/main" id="{7EC5B69A-3AE0-891C-C10E-AFFC16B4B1AF}"/>
              </a:ext>
            </a:extLst>
          </p:cNvPr>
          <p:cNvSpPr/>
          <p:nvPr/>
        </p:nvSpPr>
        <p:spPr>
          <a:xfrm>
            <a:off x="5398416" y="1591675"/>
            <a:ext cx="1105305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14AC1AA4-6616-7669-31A1-6681CBDD3358}"/>
              </a:ext>
            </a:extLst>
          </p:cNvPr>
          <p:cNvSpPr/>
          <p:nvPr/>
        </p:nvSpPr>
        <p:spPr>
          <a:xfrm>
            <a:off x="4325522" y="1885282"/>
            <a:ext cx="1063502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477B157B-DEF7-08F8-23DF-FE398F9E0F2F}"/>
              </a:ext>
            </a:extLst>
          </p:cNvPr>
          <p:cNvSpPr/>
          <p:nvPr/>
        </p:nvSpPr>
        <p:spPr>
          <a:xfrm>
            <a:off x="3007605" y="2105091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774" y="2704489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8301" y="2449393"/>
            <a:ext cx="969137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электронно-вычислительных и вычислительных машин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9472" y="258405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0143" y="2164176"/>
            <a:ext cx="1076095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Младший специалист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6201" y="1647752"/>
            <a:ext cx="1088077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безопасности 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45504" y="1895067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информационной безопасности 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857502"/>
            <a:ext cx="928694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50654" y="2050983"/>
            <a:ext cx="1032051" cy="1638187"/>
            <a:chOff x="1731391" y="4547317"/>
            <a:chExt cx="1777873" cy="2339131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90395" y="4658954"/>
              <a:ext cx="85342" cy="2019215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9849" y="4547317"/>
              <a:ext cx="80009" cy="146684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177813" y="3813703"/>
            <a:ext cx="1351262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826602"/>
            <a:ext cx="45719" cy="1862432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43441" y="3763898"/>
            <a:ext cx="1005935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 algn="ctr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7" y="1532184"/>
            <a:ext cx="1190692" cy="2143540"/>
            <a:chOff x="7964805" y="3844981"/>
            <a:chExt cx="2222626" cy="3037148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10269" y="3844981"/>
              <a:ext cx="90296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057895" y="3923027"/>
              <a:ext cx="85342" cy="281051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3D287-A151-5A64-B4E6-15E0F5D8D5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0" y="2121694"/>
            <a:ext cx="1718808" cy="1403821"/>
          </a:xfrm>
          <a:prstGeom prst="rect">
            <a:avLst/>
          </a:prstGeom>
        </p:spPr>
      </p:pic>
      <p:pic>
        <p:nvPicPr>
          <p:cNvPr id="13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291FE8F-3170-30A1-1EF6-0739A5EB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0" y="131815"/>
            <a:ext cx="1725282" cy="798002"/>
          </a:xfrm>
          <a:prstGeom prst="rect">
            <a:avLst/>
          </a:prstGeom>
          <a:noFill/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63112D3-FCE0-2340-CE82-5A41218DB0DB}"/>
              </a:ext>
            </a:extLst>
          </p:cNvPr>
          <p:cNvSpPr/>
          <p:nvPr/>
        </p:nvSpPr>
        <p:spPr>
          <a:xfrm>
            <a:off x="4463734" y="915585"/>
            <a:ext cx="3173352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10.02.01 Организация и технология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 информации</a:t>
            </a:r>
          </a:p>
          <a:p>
            <a:pPr algn="ctr"/>
            <a:endParaRPr lang="ru-RU" dirty="0"/>
          </a:p>
        </p:txBody>
      </p:sp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C7723599-7379-41F2-A712-118C043E3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11511" y="55867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CC1979-2E40-9C76-D860-2454A94CB142}"/>
              </a:ext>
            </a:extLst>
          </p:cNvPr>
          <p:cNvSpPr/>
          <p:nvPr/>
        </p:nvSpPr>
        <p:spPr>
          <a:xfrm>
            <a:off x="5495925" y="4193785"/>
            <a:ext cx="3457653" cy="7426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http://sovetsk.zdorovye43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«Здоровье»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sovetsk.cataloxy.ru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«СОВЛИТ»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3"/>
              </a:rPr>
              <a:t>r39.fssp.gov.ru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УФССП по КО ОСП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г.Советск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10768" y="1580791"/>
            <a:ext cx="1549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кибербезопасности </a:t>
            </a:r>
          </a:p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35 - …. лет</a:t>
            </a:r>
          </a:p>
        </p:txBody>
      </p:sp>
    </p:spTree>
    <p:extLst>
      <p:ext uri="{BB962C8B-B14F-4D97-AF65-F5344CB8AC3E}">
        <p14:creationId xmlns:p14="http://schemas.microsoft.com/office/powerpoint/2010/main" val="377655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95979" y="1011715"/>
            <a:ext cx="3134788" cy="389523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54.02.01 Дизайн (по отраслям)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773373" y="4259428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Рефайди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https://www.rfidbaltia.ru/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«Семь»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nazapor.ru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«ЕР – РЕГИОН»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https://www.rusprofile.ru/id/3331690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1628" y="1795245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6109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2024994"/>
            <a:ext cx="1094867" cy="58762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5"/>
            <a:ext cx="914544" cy="63814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7637" y="-36672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4    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640" y="2503410"/>
            <a:ext cx="847110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Исполнительно художественно-оформительских работ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5681" y="2024995"/>
            <a:ext cx="1155118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Графический дизайнер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5939" y="1873051"/>
            <a:ext cx="1269057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дизайн проекта</a:t>
            </a: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28 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047" y="2041210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Ведущий графический дизайнер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27949" y="1684216"/>
            <a:ext cx="154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Арт-директор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30 -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17103" y="4259428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http://servis-port.ru/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НКО «Фонд «Дом – Замок»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http://tilzit-teatr.ru/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ГБУК ТЮЗ «Молодёжный»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http://sovetsk-cbs.klgd.muzkult.ru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МБУК «ЦБС СГО»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DE93BC-45A5-4355-84F0-ADCC52E415B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298" r="4265"/>
          <a:stretch/>
        </p:blipFill>
        <p:spPr>
          <a:xfrm>
            <a:off x="6559970" y="2149979"/>
            <a:ext cx="2209866" cy="1475061"/>
          </a:xfrm>
          <a:prstGeom prst="rect">
            <a:avLst/>
          </a:prstGeom>
        </p:spPr>
      </p:pic>
      <p:sp>
        <p:nvSpPr>
          <p:cNvPr id="66" name="object 20">
            <a:extLst>
              <a:ext uri="{FF2B5EF4-FFF2-40B4-BE49-F238E27FC236}">
                <a16:creationId xmlns:a16="http://schemas.microsoft.com/office/drawing/2014/main" id="{E53A4197-2132-471A-BDC4-BDCA4B4217CE}"/>
              </a:ext>
            </a:extLst>
          </p:cNvPr>
          <p:cNvSpPr txBox="1"/>
          <p:nvPr/>
        </p:nvSpPr>
        <p:spPr>
          <a:xfrm>
            <a:off x="3081922" y="263978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дизайна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создавать и редактировать векторную графику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работы с растровой графикой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7AD3C390-8286-445C-9606-1A0DAC38FD6A}"/>
              </a:ext>
            </a:extLst>
          </p:cNvPr>
          <p:cNvSpPr txBox="1"/>
          <p:nvPr/>
        </p:nvSpPr>
        <p:spPr>
          <a:xfrm>
            <a:off x="4324183" y="2652144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Разрабатывать проекты художественного оформления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эскизы и визуализировать концепции дизайна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668D7B85-3D5F-4C8A-95D2-DB5EC99EE917}"/>
              </a:ext>
            </a:extLst>
          </p:cNvPr>
          <p:cNvSpPr txBox="1"/>
          <p:nvPr/>
        </p:nvSpPr>
        <p:spPr>
          <a:xfrm>
            <a:off x="5479833" y="235750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системой проектов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Вести документооборот по проекту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Оформлять коммерческое предложение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7851"/>
            <a:ext cx="3134788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08.02.01 Строительство и эксплуатация зданий и сооружений 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589688" y="4266344"/>
            <a:ext cx="4311333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«НИКС»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https://www.nix.ru/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«Каменец»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https://blocki.by/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«Новый город»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http://newmostorg.ru/aukcionnaya_dokumentaciya.html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53934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1"/>
            <a:ext cx="1295478" cy="48810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5492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8329" y="2546690"/>
            <a:ext cx="846015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Штукатур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916" y="2134452"/>
            <a:ext cx="1244441" cy="528968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прораба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Укладчик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7422" y="1911569"/>
            <a:ext cx="1358435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строительного </a:t>
            </a:r>
            <a:r>
              <a:rPr lang="ru-RU" sz="800" b="1" dirty="0" err="1">
                <a:latin typeface="Times New Roman" panose="02020603050405020304" pitchFamily="18" charset="0"/>
                <a:cs typeface="Times New Roman" pitchFamily="18" charset="0"/>
              </a:rPr>
              <a:t>обьекта</a:t>
            </a: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0114" y="2041210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Прораб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инженер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20072" y="4268081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https://www.rusprofile.ru/id/2992701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НеманСтройСервис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https://www.rusprofile.ru/id/3527006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«Новая инвестиционная строительная компания»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47DEC6-A7A1-4CBE-81F7-B0F72AF979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7998" y="2104646"/>
            <a:ext cx="2193951" cy="1426577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A097CDEE-1E2E-4732-810D-F4D1339D43FD}"/>
              </a:ext>
            </a:extLst>
          </p:cNvPr>
          <p:cNvSpPr txBox="1"/>
          <p:nvPr/>
        </p:nvSpPr>
        <p:spPr>
          <a:xfrm>
            <a:off x="3038783" y="2734988"/>
            <a:ext cx="1248462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Ведение документации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выполнения работ на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обьекте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опытным наставником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Обучение с опытным наставником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8E8BB327-CD30-4107-8066-55D6156E10ED}"/>
              </a:ext>
            </a:extLst>
          </p:cNvPr>
          <p:cNvSpPr txBox="1"/>
          <p:nvPr/>
        </p:nvSpPr>
        <p:spPr>
          <a:xfrm>
            <a:off x="4364501" y="2409261"/>
            <a:ext cx="939146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Знание строительных стандартов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планы строительства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Лидерские качества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B8F2337-02CF-4382-AB9D-144B201F0233}"/>
              </a:ext>
            </a:extLst>
          </p:cNvPr>
          <p:cNvSpPr txBox="1"/>
          <p:nvPr/>
        </p:nvSpPr>
        <p:spPr>
          <a:xfrm>
            <a:off x="5457089" y="2409260"/>
            <a:ext cx="939146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эффективно коммуницировать с людьми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менеджера проекта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CBCED0BD-220A-4A5A-8D1B-AAF88598443E}"/>
              </a:ext>
            </a:extLst>
          </p:cNvPr>
          <p:cNvSpPr/>
          <p:nvPr/>
        </p:nvSpPr>
        <p:spPr>
          <a:xfrm>
            <a:off x="4340704" y="3739352"/>
            <a:ext cx="1040425" cy="23602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75995D8E-269D-4605-9244-B56A0B3A5A0F}"/>
              </a:ext>
            </a:extLst>
          </p:cNvPr>
          <p:cNvSpPr txBox="1"/>
          <p:nvPr/>
        </p:nvSpPr>
        <p:spPr>
          <a:xfrm>
            <a:off x="4409256" y="3738853"/>
            <a:ext cx="1226826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2818</Words>
  <Application>Microsoft Office PowerPoint</Application>
  <PresentationFormat>Экран (16:9)</PresentationFormat>
  <Paragraphs>507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Office Theme</vt:lpstr>
      <vt:lpstr>Acrobat Document</vt:lpstr>
      <vt:lpstr>Презентация PowerPoint</vt:lpstr>
      <vt:lpstr>Презентация PowerPoint</vt:lpstr>
      <vt:lpstr>Мастерские  Центры проведения демонстрационного экзамена </vt:lpstr>
      <vt:lpstr>Презентация PowerPoint</vt:lpstr>
      <vt:lpstr>КАРЬЕРНАЯ КАРТА ВЫПУСКНИКА ПРОГРАММ  СРЕДНЕГО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РАЗРАБОТКЕ  КАРЬЕРНОЙ  КАРТЫ ВЫПУСКНИКА  В  РАМКАХ  ФЕДЕРАЛЬНОГО ПРОЕКТА  «ПРОФЕССИОНАЛИТЕТ». ТЕКУЩИЕ  МЕРОПРИЯТИЯ  ПРОЕКТА  «АМБАССАДОРЫ  ПРОФЕССИОНАЛИТЕТА»</dc:title>
  <dc:creator>User</dc:creator>
  <cp:lastModifiedBy>Admin</cp:lastModifiedBy>
  <cp:revision>46</cp:revision>
  <cp:lastPrinted>2024-07-09T08:26:01Z</cp:lastPrinted>
  <dcterms:created xsi:type="dcterms:W3CDTF">2024-06-24T13:43:30Z</dcterms:created>
  <dcterms:modified xsi:type="dcterms:W3CDTF">2024-07-09T11:21:47Z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2024-06-24T00:00:00Z</vt:filetime>
  </property>
</Properties>
</file>